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64" r:id="rId6"/>
    <p:sldId id="266" r:id="rId7"/>
    <p:sldId id="267" r:id="rId8"/>
    <p:sldId id="280" r:id="rId9"/>
    <p:sldId id="268" r:id="rId10"/>
    <p:sldId id="281" r:id="rId11"/>
    <p:sldId id="282" r:id="rId12"/>
    <p:sldId id="283" r:id="rId13"/>
    <p:sldId id="285" r:id="rId14"/>
    <p:sldId id="274" r:id="rId15"/>
    <p:sldId id="272" r:id="rId16"/>
    <p:sldId id="273" r:id="rId17"/>
    <p:sldId id="275" r:id="rId18"/>
    <p:sldId id="269" r:id="rId19"/>
    <p:sldId id="270" r:id="rId20"/>
    <p:sldId id="276" r:id="rId21"/>
    <p:sldId id="271" r:id="rId22"/>
    <p:sldId id="286" r:id="rId23"/>
    <p:sldId id="287" r:id="rId24"/>
    <p:sldId id="288" r:id="rId25"/>
    <p:sldId id="290" r:id="rId26"/>
    <p:sldId id="291" r:id="rId27"/>
    <p:sldId id="293" r:id="rId28"/>
    <p:sldId id="294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497D-67A4-485C-AC74-194275598D03}" type="datetimeFigureOut">
              <a:rPr lang="nl-NL" smtClean="0"/>
              <a:pPr/>
              <a:t>24-9-2013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66BD-F05E-47C6-953E-65337CA86D3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e/e4/DNA_Overview2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moleculaire_genetica/gelelectrof2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685FFqmrpo" TargetMode="External"/><Relationship Id="rId2" Type="http://schemas.openxmlformats.org/officeDocument/2006/relationships/hyperlink" Target="http://www.bioplek.org/animaties/moleculaire_genetica/dn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VooC-i_ycY&amp;feature=related" TargetMode="External"/><Relationship Id="rId2" Type="http://schemas.openxmlformats.org/officeDocument/2006/relationships/hyperlink" Target="http://www.youtube.com/watch?v=SYb8mndHsuo&amp;feature=relate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41021_dnaprofiel01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ioplek.org/animaties/moleculaire_genetica/dn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animaties/moleculaire_genetica/dn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>
                <a:latin typeface="Arial" pitchFamily="34" charset="0"/>
                <a:cs typeface="Arial" pitchFamily="34" charset="0"/>
              </a:rPr>
              <a:t>Hst.28.5 </a:t>
            </a:r>
            <a:br>
              <a:rPr lang="nl-NL" sz="2400" dirty="0" smtClean="0">
                <a:latin typeface="Arial" pitchFamily="34" charset="0"/>
                <a:cs typeface="Arial" pitchFamily="34" charset="0"/>
              </a:rPr>
            </a:br>
            <a:r>
              <a:rPr lang="nl-NL" sz="9600" dirty="0" smtClean="0">
                <a:solidFill>
                  <a:srgbClr val="C00000"/>
                </a:solidFill>
                <a:latin typeface="Curlz MT" pitchFamily="82" charset="0"/>
              </a:rPr>
              <a:t>DNA</a:t>
            </a:r>
            <a:endParaRPr lang="nl-NL" sz="9600" dirty="0">
              <a:solidFill>
                <a:srgbClr val="C00000"/>
              </a:solidFill>
              <a:latin typeface="Curlz MT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6400800" cy="2304256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latin typeface="Arial" pitchFamily="34" charset="0"/>
                <a:cs typeface="Arial" pitchFamily="34" charset="0"/>
              </a:rPr>
              <a:t>Hoe is DNA opgebouwd?</a:t>
            </a:r>
          </a:p>
          <a:p>
            <a:pPr algn="l"/>
            <a:r>
              <a:rPr lang="nl-NL" dirty="0" smtClean="0">
                <a:latin typeface="Arial" pitchFamily="34" charset="0"/>
                <a:cs typeface="Arial" pitchFamily="34" charset="0"/>
              </a:rPr>
              <a:t>Hoe kunnen DNA-moleculen processen regelen in je lichaam?</a:t>
            </a:r>
          </a:p>
          <a:p>
            <a:pPr algn="l"/>
            <a:r>
              <a:rPr lang="nl-NL" dirty="0" smtClean="0">
                <a:latin typeface="Arial" pitchFamily="34" charset="0"/>
                <a:cs typeface="Arial" pitchFamily="34" charset="0"/>
              </a:rPr>
              <a:t>Hoe kunnen cellen zich delen?</a:t>
            </a:r>
          </a:p>
          <a:p>
            <a:pPr algn="l"/>
            <a:endParaRPr lang="nl-NL" dirty="0">
              <a:latin typeface="Arial" pitchFamily="34" charset="0"/>
              <a:cs typeface="Arial" pitchFamily="34" charset="0"/>
            </a:endParaRPr>
          </a:p>
          <a:p>
            <a:pPr algn="l"/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Bestand:DNA Overview2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8680"/>
            <a:ext cx="19145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28.5.1: </a:t>
            </a:r>
            <a:r>
              <a:rPr lang="nl-NL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DNA-analyse</a:t>
            </a:r>
            <a:endParaRPr lang="nl-NL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 heeft uit alle DNA moleculen van een mens 10 stukjes bepaald die bij iedereen verschillend zijn.</a:t>
            </a:r>
          </a:p>
          <a:p>
            <a:r>
              <a:rPr lang="nl-NL" dirty="0" smtClean="0"/>
              <a:t>Die stukjes kan men isoleren </a:t>
            </a:r>
            <a:r>
              <a:rPr lang="nl-NL" dirty="0" smtClean="0"/>
              <a:t>(‘</a:t>
            </a:r>
            <a:r>
              <a:rPr lang="nl-NL" dirty="0" smtClean="0"/>
              <a:t>knippen</a:t>
            </a:r>
            <a:r>
              <a:rPr lang="nl-NL" dirty="0" smtClean="0"/>
              <a:t>’) </a:t>
            </a:r>
            <a:r>
              <a:rPr lang="nl-NL" dirty="0" smtClean="0"/>
              <a:t>uit het DNA materiaal van een cel.</a:t>
            </a:r>
          </a:p>
          <a:p>
            <a:r>
              <a:rPr lang="nl-NL" dirty="0" smtClean="0"/>
              <a:t>Per persoon is de A-T-C-G volgorde in die stukjes anders: uniek voor een persoon.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DNA-profiel</a:t>
            </a:r>
            <a:endParaRPr lang="nl-NL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elektrische lading van ieder stukje is afhankelijk van de A,T,C en G die er in zit: per persoon verschillend dus.</a:t>
            </a:r>
          </a:p>
          <a:p>
            <a:r>
              <a:rPr lang="nl-NL" dirty="0" err="1" smtClean="0"/>
              <a:t>Gel-electroforese</a:t>
            </a:r>
            <a:r>
              <a:rPr lang="nl-NL" dirty="0" smtClean="0"/>
              <a:t>:</a:t>
            </a:r>
          </a:p>
          <a:p>
            <a:r>
              <a:rPr lang="nl-NL" dirty="0" smtClean="0"/>
              <a:t>De DNA stukjes worden aangetrokken door de + kant. Ieder stukje meer of minder ver.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34818" name="Picture 2" descr="http://cg.scs.carleton.ca/~morin/teaching/compbio/f_s02gelele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3338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DNA-profiel</a:t>
            </a:r>
            <a:r>
              <a:rPr lang="nl-N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: per persoon anders</a:t>
            </a:r>
            <a:endParaRPr lang="nl-NL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De 10 stukjes worden verdeeld over de gel: 10 bandjes.</a:t>
            </a:r>
          </a:p>
          <a:p>
            <a:r>
              <a:rPr lang="nl-NL" dirty="0" smtClean="0"/>
              <a:t>Alleen als je twee </a:t>
            </a:r>
            <a:r>
              <a:rPr lang="nl-NL" dirty="0" err="1" smtClean="0"/>
              <a:t>DNA-profielen</a:t>
            </a:r>
            <a:r>
              <a:rPr lang="nl-NL" dirty="0" smtClean="0"/>
              <a:t> van dezelfde persoon naast elkaar legt, zijn de bandjes hetzelfde verspreid.</a:t>
            </a:r>
            <a:endParaRPr lang="nl-NL" dirty="0"/>
          </a:p>
        </p:txBody>
      </p:sp>
      <p:pic>
        <p:nvPicPr>
          <p:cNvPr id="33796" name="Picture 4" descr="http://www.10voorbiologie.nl/afbfczw/H8%20Moleculaire%20genetica/dna-fingerprint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59"/>
            <a:ext cx="3168352" cy="4107123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4283968" y="5445224"/>
            <a:ext cx="460851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Dna-profielen</a:t>
            </a:r>
            <a:r>
              <a:rPr lang="nl-NL" i="1" dirty="0" smtClean="0"/>
              <a:t> van het slachtoffer, materiaal gevonden op het plaats delict en  van verdachten. Verdachte 1 (baan 3) is de dader.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51520" y="551723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3"/>
              </a:rPr>
              <a:t>http://www.bioplek.org/animaties/moleculaire_genetica/gelelectrof2.html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28.7.1: </a:t>
            </a:r>
            <a:br>
              <a:rPr lang="nl-NL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Ongeslachtelijke voortplanting</a:t>
            </a:r>
            <a:endParaRPr lang="nl-NL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Organismen kunnen zich vermeerderen door stukjes van zichzelf te laten uitgroeien tot een nieuw individu.</a:t>
            </a:r>
          </a:p>
          <a:p>
            <a:r>
              <a:rPr lang="nl-NL" dirty="0" smtClean="0"/>
              <a:t>Geen samensmelten van DNA van twee ouders. De nakomeling heeft exact hetzelfde DNA als het oorspronkelijke organisme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 descr="ongesl vrt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886572" cy="4858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Bs</a:t>
            </a:r>
            <a:r>
              <a:rPr lang="nl-NL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nl-NL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28.7.2: </a:t>
            </a:r>
            <a:r>
              <a:rPr lang="nl-NL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Mitose </a:t>
            </a:r>
            <a:r>
              <a:rPr lang="nl-NL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/ </a:t>
            </a:r>
            <a:r>
              <a:rPr lang="nl-NL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celdeling</a:t>
            </a:r>
            <a:endParaRPr lang="nl-NL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Dit geldt ook voor </a:t>
            </a:r>
            <a:r>
              <a:rPr lang="nl-NL" b="1" dirty="0" smtClean="0"/>
              <a:t>groeien door celdeling:</a:t>
            </a:r>
          </a:p>
          <a:p>
            <a:r>
              <a:rPr lang="nl-NL" dirty="0" smtClean="0"/>
              <a:t>Iedereen </a:t>
            </a:r>
            <a:r>
              <a:rPr lang="nl-NL" dirty="0" smtClean="0"/>
              <a:t>is ontstaan uit één enkele cel: de bevruchte </a:t>
            </a:r>
            <a:r>
              <a:rPr lang="nl-NL" dirty="0" smtClean="0"/>
              <a:t>eicel (ontstaan door geslachtelijke voortplanting).</a:t>
            </a:r>
            <a:endParaRPr lang="nl-NL" dirty="0" smtClean="0"/>
          </a:p>
          <a:p>
            <a:r>
              <a:rPr lang="nl-NL" dirty="0" smtClean="0"/>
              <a:t>Na bevruchting: Alle </a:t>
            </a:r>
            <a:r>
              <a:rPr lang="nl-NL" dirty="0" smtClean="0"/>
              <a:t>cellen van je lichaam zijn </a:t>
            </a:r>
            <a:r>
              <a:rPr lang="nl-NL" dirty="0" smtClean="0"/>
              <a:t>ontstaan door </a:t>
            </a:r>
            <a:r>
              <a:rPr lang="nl-NL" dirty="0" smtClean="0"/>
              <a:t>celdeling van </a:t>
            </a:r>
            <a:r>
              <a:rPr lang="nl-NL" dirty="0" smtClean="0"/>
              <a:t>de eerste cel.</a:t>
            </a:r>
            <a:endParaRPr lang="nl-NL" dirty="0" smtClean="0"/>
          </a:p>
          <a:p>
            <a:r>
              <a:rPr lang="nl-NL" dirty="0" smtClean="0"/>
              <a:t>Iedere </a:t>
            </a:r>
            <a:r>
              <a:rPr lang="nl-NL" dirty="0" smtClean="0"/>
              <a:t>lichaamscel heeft </a:t>
            </a:r>
            <a:r>
              <a:rPr lang="nl-NL" dirty="0" smtClean="0"/>
              <a:t>precies hetzelfde DNA, want:</a:t>
            </a:r>
          </a:p>
          <a:p>
            <a:r>
              <a:rPr lang="nl-NL" dirty="0" smtClean="0"/>
              <a:t>Bij celdeling wordt DNA eerst gekopieerd, de kopieën worden aan de nieuwe cel doorgegeven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nl-NL"/>
          </a:p>
        </p:txBody>
      </p:sp>
      <p:pic>
        <p:nvPicPr>
          <p:cNvPr id="13314" name="Picture 2" descr="http://universe-review.ca/I10-55-gastrulation.jpg"/>
          <p:cNvPicPr>
            <a:picLocks noChangeAspect="1" noChangeArrowheads="1"/>
          </p:cNvPicPr>
          <p:nvPr/>
        </p:nvPicPr>
        <p:blipFill>
          <a:blip r:embed="rId2" cstate="print"/>
          <a:srcRect b="14540"/>
          <a:stretch>
            <a:fillRect/>
          </a:stretch>
        </p:blipFill>
        <p:spPr bwMode="auto">
          <a:xfrm>
            <a:off x="4490424" y="1556792"/>
            <a:ext cx="4426227" cy="474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Hoe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kan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een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DNA-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molecuul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zich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verdubbelen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Het DNA </a:t>
            </a:r>
            <a:r>
              <a:rPr lang="en-US" dirty="0" err="1" smtClean="0">
                <a:solidFill>
                  <a:srgbClr val="FF0000"/>
                </a:solidFill>
              </a:rPr>
              <a:t>kopieert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zichzelf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replicatie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De twee strengen gaan uit elkaar </a:t>
            </a:r>
          </a:p>
          <a:p>
            <a:pPr>
              <a:buNone/>
            </a:pPr>
            <a:r>
              <a:rPr lang="nl-NL" dirty="0" smtClean="0"/>
              <a:t>	(de verbinding tussen A-T en  C-G gaat los)</a:t>
            </a:r>
          </a:p>
          <a:p>
            <a:r>
              <a:rPr lang="nl-NL" dirty="0" smtClean="0"/>
              <a:t>Aan de stikstofbasen die nu “open” liggen gaan losse </a:t>
            </a:r>
            <a:r>
              <a:rPr lang="nl-NL" dirty="0" err="1" smtClean="0"/>
              <a:t>nucleotiden</a:t>
            </a:r>
            <a:r>
              <a:rPr lang="nl-NL" dirty="0" smtClean="0"/>
              <a:t> binden die in het kernplasma aanwezig zijn. </a:t>
            </a:r>
          </a:p>
          <a:p>
            <a:r>
              <a:rPr lang="nl-NL" dirty="0" smtClean="0"/>
              <a:t>Er ontstaan twee identieke strengen (dus twee dezelfde DNA moleculen)</a:t>
            </a:r>
          </a:p>
        </p:txBody>
      </p:sp>
      <p:pic>
        <p:nvPicPr>
          <p:cNvPr id="4" name="il_fi" descr="http://2.bp.blogspot.com/_cWcuJM9QIG4/TUBW5solPlI/AAAAAAAAEJI/LUjJQYQLUZQ/s1600/DNA_replication%252BStructure%252BImages%252BPictures%2B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1124744"/>
            <a:ext cx="34099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DNA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replicatie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Animatie: </a:t>
            </a:r>
            <a:r>
              <a:rPr lang="nl-NL" dirty="0" smtClean="0">
                <a:hlinkClick r:id="rId2"/>
              </a:rPr>
              <a:t>http://www.bioplek.org/animaties/moleculaire_genetica/dna.html</a:t>
            </a:r>
            <a:r>
              <a:rPr lang="nl-NL" dirty="0" smtClean="0"/>
              <a:t>  </a:t>
            </a:r>
            <a:r>
              <a:rPr lang="en-US" dirty="0" smtClean="0"/>
              <a:t>(</a:t>
            </a:r>
            <a:r>
              <a:rPr lang="en-US" dirty="0" err="1" smtClean="0"/>
              <a:t>bekijk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</a:t>
            </a:r>
            <a:r>
              <a:rPr lang="en-US" dirty="0" err="1" smtClean="0"/>
              <a:t>replicatie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nl-NL" dirty="0" smtClean="0">
              <a:hlinkClick r:id="rId3"/>
            </a:endParaRPr>
          </a:p>
          <a:p>
            <a:pPr>
              <a:buNone/>
            </a:pPr>
            <a:r>
              <a:rPr lang="nl-NL" dirty="0" smtClean="0">
                <a:hlinkClick r:id="rId3"/>
              </a:rPr>
              <a:t>Filmpje: http://www.youtube.com/watch?v=z685FFqmrpo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De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celcyclus </a:t>
            </a:r>
            <a:r>
              <a:rPr lang="nl-NL" sz="2800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nl-NL" sz="2800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binas</a:t>
            </a:r>
            <a:r>
              <a:rPr lang="nl-NL" sz="2800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76A)</a:t>
            </a:r>
            <a:endParaRPr lang="nl-NL" sz="2800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Iedere cel doorloopt steeds een cyclus.</a:t>
            </a:r>
          </a:p>
          <a:p>
            <a:r>
              <a:rPr lang="nl-NL" b="1" dirty="0" smtClean="0"/>
              <a:t>Mitose</a:t>
            </a:r>
            <a:r>
              <a:rPr lang="nl-NL" dirty="0" smtClean="0"/>
              <a:t> (kerndeling en celdeling). </a:t>
            </a:r>
          </a:p>
          <a:p>
            <a:r>
              <a:rPr lang="nl-NL" dirty="0" smtClean="0"/>
              <a:t>Gevolgd door de </a:t>
            </a:r>
            <a:r>
              <a:rPr lang="nl-NL" b="1" dirty="0" err="1" smtClean="0"/>
              <a:t>interfase</a:t>
            </a:r>
            <a:r>
              <a:rPr lang="nl-NL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G1: Plasmagroei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S: replicatie van DNA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G2: tijd tussen replicatie en mitose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6" name="il_fi" descr="http://cscbiologie.jouwweb.nl/upload/5/b/0/cscbiologie/celcyclus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72288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DNA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replicatie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gebeurt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vóór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celdeling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Alle DNA-moleculen gaan zich verdubbelen (in de </a:t>
            </a:r>
            <a:r>
              <a:rPr lang="nl-NL" dirty="0" err="1" smtClean="0"/>
              <a:t>S-fase</a:t>
            </a:r>
            <a:r>
              <a:rPr lang="nl-NL" dirty="0" smtClean="0"/>
              <a:t> van de celcyclus). Ieder chromosoom bestaat daarna uit twee </a:t>
            </a:r>
            <a:r>
              <a:rPr lang="nl-NL" dirty="0" err="1" smtClean="0"/>
              <a:t>chromatiden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il_fi" descr="http://staff.jccc.net/PDECELL/celldivision/chromosome1.gif"/>
          <p:cNvPicPr/>
          <p:nvPr/>
        </p:nvPicPr>
        <p:blipFill>
          <a:blip r:embed="rId2" cstate="print"/>
          <a:srcRect t="9397"/>
          <a:stretch>
            <a:fillRect/>
          </a:stretch>
        </p:blipFill>
        <p:spPr bwMode="auto">
          <a:xfrm>
            <a:off x="2267744" y="4080892"/>
            <a:ext cx="3744416" cy="27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827584" y="32849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 verdubbeling: Één chromosoom bestaat uit</a:t>
            </a:r>
          </a:p>
          <a:p>
            <a:r>
              <a:rPr lang="nl-NL" dirty="0" smtClean="0"/>
              <a:t>1 </a:t>
            </a:r>
            <a:r>
              <a:rPr lang="nl-NL" dirty="0" err="1" smtClean="0"/>
              <a:t>chromatide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084168" y="32849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Na verdubbeling: Één chromosoom bestaat uit</a:t>
            </a:r>
          </a:p>
          <a:p>
            <a:r>
              <a:rPr lang="nl-NL" dirty="0" smtClean="0"/>
              <a:t>2 </a:t>
            </a:r>
            <a:r>
              <a:rPr lang="nl-NL" dirty="0" err="1" smtClean="0"/>
              <a:t>chromatiden</a:t>
            </a:r>
            <a:endParaRPr lang="nl-NL" dirty="0"/>
          </a:p>
        </p:txBody>
      </p:sp>
      <p:pic>
        <p:nvPicPr>
          <p:cNvPr id="8" name="il_fi" descr="http://cscbiologie.jouwweb.nl/upload/5/b/0/cscbiologie/celcyclus.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4047" cy="15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ekromde PIJL-OMLAAG 8"/>
          <p:cNvSpPr/>
          <p:nvPr/>
        </p:nvSpPr>
        <p:spPr>
          <a:xfrm rot="14347314">
            <a:off x="-34597" y="1853351"/>
            <a:ext cx="951404" cy="458998"/>
          </a:xfrm>
          <a:prstGeom prst="curvedDownArrow">
            <a:avLst>
              <a:gd name="adj1" fmla="val 25000"/>
              <a:gd name="adj2" fmla="val 50000"/>
              <a:gd name="adj3" fmla="val 203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Eerst replicatie</a:t>
            </a:r>
            <a:b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nl-NL" sz="1800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Daarna G2-fase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Daarna mitose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De twee </a:t>
            </a:r>
            <a:r>
              <a:rPr lang="nl-NL" dirty="0" err="1" smtClean="0"/>
              <a:t>chromatiden</a:t>
            </a:r>
            <a:r>
              <a:rPr lang="nl-NL" dirty="0" smtClean="0"/>
              <a:t> van ieder chromosoom gaan uit elkaar. (kerndeling=mitose)</a:t>
            </a:r>
          </a:p>
          <a:p>
            <a:r>
              <a:rPr lang="nl-NL" dirty="0" smtClean="0"/>
              <a:t>Aan iedere kant van de cel gaat een complete set van alle chromosomen liggen</a:t>
            </a:r>
          </a:p>
          <a:p>
            <a:r>
              <a:rPr lang="nl-NL" dirty="0" smtClean="0"/>
              <a:t>Om de chromosomen vormt zich een kernmembraan</a:t>
            </a:r>
          </a:p>
          <a:p>
            <a:r>
              <a:rPr lang="nl-NL" dirty="0" smtClean="0"/>
              <a:t>Daarna deelt de cel zich in tweeën (celdeling)</a:t>
            </a:r>
          </a:p>
          <a:p>
            <a:r>
              <a:rPr lang="nl-NL" dirty="0" smtClean="0"/>
              <a:t>Iedere  aparte cel wordt daarna groter (</a:t>
            </a:r>
            <a:r>
              <a:rPr lang="nl-NL" dirty="0" smtClean="0"/>
              <a:t>plasmagroei= G1)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il_fi" descr="http://n.i.uol.com.br/licaodecasa/ensmedio/biologia/mitos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168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chte verbindingslijn met pijl 8"/>
          <p:cNvCxnSpPr/>
          <p:nvPr/>
        </p:nvCxnSpPr>
        <p:spPr>
          <a:xfrm>
            <a:off x="3707904" y="476672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4499992" y="2276872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4211960" y="4005064"/>
            <a:ext cx="18722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4355976" y="3068960"/>
            <a:ext cx="20162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067944" y="4077072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l_fi" descr="http://cscbiologie.jouwweb.nl/upload/5/b/0/cscbiologie/celcyclus.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13176"/>
            <a:ext cx="187220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keraccolade 27"/>
          <p:cNvSpPr/>
          <p:nvPr/>
        </p:nvSpPr>
        <p:spPr>
          <a:xfrm rot="16200000">
            <a:off x="6754244" y="3839044"/>
            <a:ext cx="659504" cy="1567608"/>
          </a:xfrm>
          <a:prstGeom prst="leftBrace">
            <a:avLst>
              <a:gd name="adj1" fmla="val 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6660232" y="43651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Mitose (oranje)</a:t>
            </a:r>
            <a:endParaRPr lang="nl-NL" sz="1200" dirty="0"/>
          </a:p>
        </p:txBody>
      </p:sp>
      <p:sp>
        <p:nvSpPr>
          <p:cNvPr id="30" name="Tekstvak 29"/>
          <p:cNvSpPr txBox="1"/>
          <p:nvPr/>
        </p:nvSpPr>
        <p:spPr>
          <a:xfrm>
            <a:off x="8100392" y="5589240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G1: plasmagroei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fslanknet.nl/nextgen/images/1/protmol-aminoacid-v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699792" cy="29157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DNA: bevat de ‘recepten’ voor het maken van eiwitten</a:t>
            </a:r>
            <a:endParaRPr lang="nl-NL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Eiwitten zijn belangrijk voor het functioneren van je lichaam.</a:t>
            </a:r>
          </a:p>
          <a:p>
            <a:r>
              <a:rPr lang="nl-NL" dirty="0" smtClean="0"/>
              <a:t>Eiwitmoleculen zijn opgebouwd uit aminozuren (20 verschillende).</a:t>
            </a:r>
          </a:p>
          <a:p>
            <a:r>
              <a:rPr lang="nl-NL" dirty="0" smtClean="0"/>
              <a:t>In je DNA zit het ‘recept’ om al de verschillende eiwitten (o.a. enzymen) te maken die je lichaam nodig heeft.</a:t>
            </a:r>
          </a:p>
          <a:p>
            <a:r>
              <a:rPr lang="nl-NL" dirty="0" smtClean="0"/>
              <a:t>Dat ‘recept’ kun je doorgeven aan iedere nieuwe cel in je lichaam (en aan je kinderen).</a:t>
            </a:r>
            <a:endParaRPr lang="nl-NL" dirty="0"/>
          </a:p>
        </p:txBody>
      </p:sp>
      <p:sp>
        <p:nvSpPr>
          <p:cNvPr id="16386" name="AutoShape 2" descr="data:image/jpeg;base64,/9j/4AAQSkZJRgABAQAAAQABAAD/2wCEAAkGBhESERUUExMVFRQWGBsZFRgYGRsdIBkZHx4fGhogHhwbHCgiIBokHhYaIS8hIycpLiwsHCExNTEqNyYrLSoBCQoKDgwOGg8PGTIkHyIvLy80NjUtLC01KTIxMDQwMCwrLjQqLCw0KjAsLCwpNCwsLTUsMDQsLCk0KiwsLSwuKv/AABEIANgAyAMBIgACEQEDEQH/xAAbAAEAAgMBAQAAAAAAAAAAAAAABQYCAwQHAf/EAD0QAAIBAwMCBQMCAwcEAAcAAAECEQADIQQSMQVBBhMiUWEycYFSkRQjQgehscHR4fAVM2JyFiRDgrLC8f/EABoBAQADAQEBAAAAAAAAAAAAAAACAwQFAQb/xAAyEQABAwIEBAQFBAMBAAAAAAABAAIDBBESITFBE1Fh8AUicZEUgaGx8SNCwdEVMuEG/9oADAMBAAIRAxEAPwD3GlKURKUpREpSlESlKURKUpREpSlESlKURKUpREpWDXlBAJAJ4E5P4rOiLn6hrks2nuuYRFLMfgCf3ryTqXj7qepYnT/ybf8ASAAWj5Yzn7RV58ada0j6e/pm1VpLjoVALDDdg0cZEGeJrzLo3ihLS7HQSMYgj+6sNaZGYdQDuvoPB44nse4ND3g6HYc7eqlej/2m63T3FXVxdtzBMAOB7ggQT8HmORXr9i8rqGUyrAFT7g5Brwm838beRLKFmY4Ec+/2A9+K9u6VovJs27czsRVn3gQahRSvfcHMBPGYYmYHNaGuOoH3suulKV0V8+lKUoiUpSiJSlKIlKUoiUpSiJSlKIlcfU+qJZs3LxyqKSY7x2+84qneKtY13WGw7FbKKpC5ActmT+qOI4x71A9a6eltW8oxuG1gpgMD2I4NXtiva5VnCJGRzOi6rnVuqX5uC8bY5CIFAHxJBJ+9SvR/Gt+7ae00DUKQA8CCp7xxuHtwZB9xX1PDeutzbXY6cK+6DHyp4P2n81JdN8EKlttzTeYg7gMCOB7kZyf9KyVWN0ThH/tssNM1zZQXXtvdRt7p136zeu7/AH3t/rH7ftXB1zxpqF04sqxF53K+YMfy4HHs8kCY4zzVhudG1fEIfnd/tNYdQ8CLd0+wsBeDb1eMBoiI/Qf9+0VwqGOcVAIDg3e+/p810a9xfTOa0jFtb6/RefnwozLvLSxyScyfvyT81ivi/V2rD6UXGhoVXn1W1mGAPMEYH6e0VNXfD/VVHli0G7blZY/cn49qnPDH9nSolw6qHe6u0qOEU5wf1yBkcRivqGua1wK+Vgp5eIOGC3ndVnpXhC01ofb2/wB/tWPQPDtpOoJZe2ty3cDBlYAxALAg8giB+5qzN4D1VsxZ1K7O28EMPgxIP3gfaprw74QTTObrubt4iN5EBR3CiTE9zya0yTNc1wcbg7LsRscxwLciN1KdO6PYsCLNpLYPO0AT+a7KUrnAAZBbHOLjcm5SlKV6vEpSlESlKURKUpREpSlESlKURK886zeu6vVXbbXGW1bJUICQDHJaIkmeDiKvXUuopYtNduGFQSYyT7ADuScV5d1nxJce6b6afyweTvksBwSAIBj2n7mKrlppZ2jBpfPO11fT1cdO4l+tsja9uqy1Hh8LftIWbazBMHIDGMTPBzxV16V4GsWXFws9xgZXfEA9jAGSPn71xeCNPY1CDUh2uOCRDADy2jIgTJg8zEGrhUYGSQgsdl05K6pqhLYsN8teaUpSrliSlKURKUpREpSlESlKURKUpREpSlESlKURKUpREpSlESlKURRniTpjX9O1tTDYKz3IMx+YrzbXaprQNq8hRv8AyEY4x7jByMV65Xmb6e22qv8A8Rm75jYbss+iB+nbtitMMmEWssFWS22HU89FY/7POkCxpid6sbjbjsYMFwBEjviT96tNebeENVetai8y6W95O31BDbcb59MQ4zE9pj8VcP8A4qtAS9vUW/8A2sXT/wDgpqmRxc4kq+mdeMZWUzSo7Q+ItLeYJbvIXIkJMNHc7TDR+K7dRfVFZ3IVVBZicAACSSfYAVBaFspVcbxzYEzaviBZKg28uLztbt7VmZLI2CAYE190/jiwxhkvW480EukANZBNxZBOQFJkYMcziiKxUqtaPxpbOxXW4z/yBcdbcIrXgCky5I+oAiWIkTjNdOn8XWrj7US625Xay20Bb2wgNsJPziYkSRIoinKVXNH4509xHcpdRUtXbpLAR5dohWIKsQQSTtjna3xPWviizn0uCLtuzBA/7lxVYDnsLgn2g0RTFKrmv8Wg6HUamyCPLW4LbXBCvcBKLGcpvAE4msH8e6ZEDHzGGDuCj1JIQXAJnY7SFjLQSoIzRFZqVWk8boPNL2bi7Lz2reU/m+XO9hLAKo2mSxAiMyYrOz4507lQq3mU+TL7PSvngNa3SZBO9ZESJziiKxUpSiJSlKIlKUoiUpSiJSlKIlVvxkBtQbVG8kF9oJUATAJGCf8AI1ZK1anSpcXa6hlPY/8AOa9BsVJtgfMLhVDpZaxdtLauMyO0NbJkRmSPYjnHMH3q6V53qenmxed/Ney4Y+WAfSEn0/VgggAmfniK9A09zcqmQZAyuQft8VOQAEZo6TiaDRbK5Oq9NTUWbll52XEKNBgwRGPmuulVqKr9nwegu+c967cuF7dxi2zJtq6KIVQAv8wmBGfzWOo8E2XteWXuQU1KE+mf/mW3XG+n6hlR8MecVYqURQzeF7ZJO5/VqE1B+n6kVVRfp+gbFPvjmo9vAKeV5Q1F8KtvybP/AG/5VkkbkX0ZkIqFmltoiRJm00oirGr8DLdUq2ouw1kWLm0WlDW1YsqwLcKBuK+mJBgzAroPhBPP83zbsed54t+jaLhTyyfp3ERkAnBqfpRFDnwvaOkt6Qljbt+VM7SX8tlb1+mCGK+rAmTxXJpPBFq1dt3EuODbG1QVtN/LDO6ICyFlVfMZRtIO2ASYFWOlEVbveB7bBf5ryl27cQlLTbfNbe6w9sgjdkMRuEc12P4YtlmYu5LahdQ305ZFVVX6fpGxT7yOamKURKUpRF8FfaUoiUpSiJSlKIlKUoiUpSiKt+NbaeWrvcC7CYQ/1k4gCR6swM4kzUd4Z6o2mVbd1ESwzGLm8+hjmG3Yg5yIz25NVvxFqAdfqHNtrq2yFZv0LAEZBhZJzgEk/esrxY2vMuMzW0XcPZQcAAe+IySalHRxYzKB5iq/ig8iISZDUW7vyyXqWm1SXFDW3V1PDKQQfyMVtryXpvVdTbLLpiLQuKLlwkKSAoKkgH0zxJAJMD2q7+FevPcDW77ozqRsYQpdWmPT+oFSMdoNSewtKgKhjpCxqsdKUqtXpSlKIlKUoiUpSiJSlKIlKUoiUpSiJSlKIlKUoiUpWrUapLYl3VBMSxAE/c96IttadXrEtIXcgKATn4E4+ccVAdT8f6S2p8tvOuTtREmGMxh42wO5BPHc4ql67qV3V6hLl60m4LttJJIBmSfVHqOASI+kVbHGXqJPlLhoF2t0dLqtdeRcuMWwxIIY7gr9iVEDEAwKjNBoru9zu3Dhcek+wAPf2xWHU+rX1fH8oKJxwY5OcR2j4rqXxVsRQbbv6Q9zbAVZMBsA4OD2GRmufQvqbyRSm52t/ftZbPg+G1skTR5tb9+66haksCpe0qiDdEFGMfTEH8cV90LaVrj2r5tlABsfbHfjifchpkETNcDdWNxSE3JuwLhP7wOcQeO9dS3BZ3fS0AESCS/AMe359qyUU0+clQCwA6Z59M+SvLIpXFjWguI6X+1/4WOk8ea23tZir2l9O1l9Tgcy4P8A3IjORNepqZFeM6/RMdQHa5btMxV1XC7eCv27GTU8nUdQt5R57+eW+lnIkgxDKfSUYfoGORkV1ppGswnmuZS0cwxh0gcR1079l6TSqhrvHV22Sg0pZ/6IuDaRE5JXcPwp/FSHhbxM+qDrcsNYuIFJG7crK24Aq0DujAggR880b5m4hornRPaLkKfpSlFWlKUoiUpSiJSlKIlKwu3VUEsQAOSTAH5Nceq6/pbbBLl+0jHhWuKCZ4wT3ovCQNV30qC13jCzbcoFd9p2sV2gBhyoLMJYdwJjjmqn1XxvflbqXdm7f5Vjy9xO2RFzvMxMEROJ5NccrJXmNjgXDZSc0tGIjJek0rx/SePOoK3nPeV0GWtbVAYD6goHqUxMEkzHfNW7q3jXzFVdN5iB2AN5kBCrySFJnOBJWBJPaksrIrcRwF+ZVFPMKgEsBy6Ky9X6ountlyCxmFUcsx4A/wBap/Uz5zh9QAxVGUCBtQPAYrPcD+skYHaYqJ6zeum9tvX7xVdpt+qBMAz6QAcz9Ux2qL8SdTd1a3cuTlCAF/pA/rP6iTJ+1QnpJ5i3hSYbZnqotqgS9oYXELq6h1ZVAtgI4BA322BAA7CMdsDEVlqCbqFihCmQG7gjmI9pqP6d0QFyxBtqEmJkkRI4HtUj0fWIQEZZk4M9u3wTXSka7COGbFX+HBhjxPjPW/YUfc6GwJtNudE9TA8SeMHvn+81tbwyVVLm5iGgMACo2+xIOeO49qlbGs04djFxlMANHpBnk5nbHeP7q7utXLy21UYtkw2M/AGPvxXLm8QlgqBA7PHobZD1W1tTA5vEj21XBreg+YVNtYFoSyFioK8n1AGDXD5iXBbRnICksVAJ3H+kT3gTyBnNSP8ABq1otdulCvBO4GD9ue1btHp9OxRxda8tsHy8DaDyeMnOYMVoldURAOHmA1y72VENPRyPdLc3PX8/U2Ubp9TbJfdZb1SQT6iSeB2z+Yivl/SIWHmSsbY3ZIAAjI4jt7RVgNwoQZGexHH71zdR0jMGZRvYwY+e+ew+1chv/oGSvEcTCHE2zt/f4V8FJFA8yaC234WjX67WJcDW7aXAFgekkkHEgzyex/3r7q0tY9VwXCQrkllO2chiDleZEVn/ANXu+SWNkg29qoqkwZwCfaIzM1yt1JbrfzyVfg5JHt+4rYK2QyuhjisW77HvvkquCyoc0l1gOndl81wu2dw099raESAmAW7Ee34ie9cPQ/FOpRxuuGVDbjJIcAYw+Cx5kZwfet3Vv4hXNq0iG1bAMt/WDBxPvuwBXHqrSXGX0hSDhZzMTMe3sa6THuaz9cgYtOnqtDo2ON4xfnmrN0rx8w1It3HV7ZUlmA+mFLyDAkYKkRzEH3krP9pNhnC+XcAP0k7ZJ7YnE8f4xXm+k0VzSs5Kl13HIwSDzA/yqa03UbV102naEUlPMBx3xE8n/evODwWEvOL0WcSQVEmCLI272+y9M6N1y1qkLWyfSdrqwgqYmCPkEEEYM1IVWvBHT9lu5cKbWuvPESigBfxO796stVXBzboqCC02KUpSiKj/ANpWptqdOLim4CX22+AT6fUZxiYGJ9R+apeosW7St/JDeYxbgd+x/ePxVy8e9RVdRYRkPpS46uOT2ZB74AJH/rwOaPq9Yt24NoYbZ3FjiJH9PaM1oaSGg4br2SGCQNbI7Cfln8uyok2kO0G1edbYCht2FkkgRHBM9wT+KmtHZvQj+bvfA27fnAj/AH/NdNu+req3G2QANn1D3Pf8R3rLrvT9s3jcIfdChcGewBxxGSOwnNURupjOcIs4Zfj2VlXSkRtdjwi18r+/eS6bOkW2Ze3adxgyB3/57Vp1Wp2lzBFtYz/UxMQB27/51GoyElQGS4ywpGf/AGJwD7fv9q26To9pS6+Y53AKw9R9XvO0AEHgR71m8Rp6Ygy1JuBpbI9R39FOmkE8JNILH0+/zWrqF/8AiD6w1mB6WYyABHwCD+81K2EssqkFb0Ab3Myx/wAax/gfKHq33pwN3Y8ye9dnS9KArbUhv98/8zWSXxJtTSF1O8tLenLZSp4alrAZrH2WtepWlY27QKMciQOIyBH/ACKjtT0XUMWe2DEwpyo/ap/T2WDEmBCsQzYgge5+9cFixa8wXLDP5oOcnb875/p5kVv8Pq/ihxmE5ZEHn9lTWT8ICMMvfe//AD6XXV4WvHayalNgQAhgPr7R7z/iPbvtvveuXSyHdaUywJJ44Me/IEe8VrUandF11a2ZIG1QQwBiNvbtB5/Fcg0GpgsVBttIJU7YPIgcxPb4qx1S0Tlt22AucxcfJXfCw4LDInlp381Nf9ZF0tb2FWg4dRkfEVjptLbtWCbQUOX9cZ7cqDWnoOma1ZK3DuuMW2H9C4HP3kx2/NRmr07q020ZwMNJj5O2OPufasMbJJKlzmT3jI0GefTZVuc2lAMg31tf6aqW0Vi47F752cBJEkjuSPaucG+WZxcNvaYUDAgExjv+ea7v43aqlY2lcbj6j+MwewqH1ev817aFhbwwEk/v8e01nhfLFUcKVgwi+E2z7PyXtVCayPiRmwHLIev8rf1Hp+rLyquGgN6CYkCcAYx81nqetWraM10Ww7CYAP8A3YKiRGT39omvo6hat2iqX4YAiVJmT+kc+/HHNQmn1tu6xVXQMIhThmnmARmIk/B716PEpS0SSRuaAdANRa97m3orS9gHBuMVtdD3ummtvcRbqXHa8WypUgAe+49sfaPtXRe6aC7MC27kMCOe2PbiuRenGwVuNdJJzCkZ95jEZiPmpNOpq6gJK+rIY+lZ7z7fNX+J1c4LfhSDvYgfLX8qNBQGAFwJIPfeywvPeQjzSHD4VVAEkxEHtyOfeovV6AXbjE7rewbGSTjn254j8Vt1hN7cQcqdogyD+fb+7Nc2j323IZCVH1RmSMf8jHNaovEGumazGLkZi2/K6Pi4THYY/P3/AB+VadDauPpkS5euXFWRIO8qP6ZGJIxz2ri6F1XWfxFqyjOzBwXBLGLU+rdukbQCc9jEdq6+kdTXYSp2SfVuxB9uY710dFv6W1qXvvcY3Au0IgLYYAknb9oj7n2qmOtgdVviscQv6FROIU/6tgvQaVp0esS6ge2wZTwR/wAwfg0rUs6hvG4P8IxhSFZWctjagPqIP6gP8x3qlWenWGHmKfMLDYAy7QBwJ9/z+avPi7a2nNtv/qsF5iI9f/6cVTOoEvFtWKAEm7kyw4GQPv8A3e0VTPLaNzGvwOO50CsbTtf+oW3ssNV1lLNsBrZJJCoEXJP2989q420x1W0h/LHtAJz3yKy1beo2y+1FAIMSXJHuwOB7Y471J6a6DYW4WCFiV4gMFMSJ4mBx3+K5boGQxMq6h2J7d73BG22feqnFUwzvdT2I1/6tPTfDq2ily6d7GCV2ggfY9vvzXFrdTZQAw7ILhCJtALEHMt2HHuc4qR1Z1HlgWDbkd7mRHsMj8nPxWGq0yXbdsXYRwdym2xBDxkqeewxms9T4iSRNKA+I5C2o9Rly3U208kERbTHC75d3stGjunVFnVmtMkGJkFZjHv2EGus6S75pazcIP6SMEdx7H4FfLaNZQbYfdJIJziSJ75rLQdTW4GZ4tEGCCQO2CCY/b4qdRXSwGOWKMcKw2G+oPI93SmilELmynzZrn0gdtyMWIP1/HPMnmuY9B2SLZchsyO3xHH5r707y9MTbZ3d+5EEAciZjOZjJz9qx6hpnLeYl/wBJ9SwYMewEyO4+4rZFLVyzkRkCEi4Nvn635qNAYmtMRdiduCulemX7CNc3kqIywn4UAd5n9677fUre0bw1tpmHiG4mCpOcftXF0+xb1DhXNxXYSXBmWGZKnHb/AJzUtZ6SrXAb98XCMKAsD7mTJNU1FN4fKccr83b6Z/b3UJBUwzBuHy/x3yXLa1ygg+lgTCgHP3nsBHvOa601JdyhRkXvtGPtugiePvUP1x7Nq/AeFQerkbT34BxxP2q9dL6afIKXJhs4ORgfsZE1spoBSsMMTLWvYnc+y0TsaWBzje+3JVbrDWwslYVRgDJjgAD/AHqA1ZtNda+qraIAXY5Jn7TgH3HepHxPplF/yRfY21ANyBlWJlQ22J9OYEfPNVDqYbcBAcrlPMzGTJic9sn7VVBR11TDaZ+FwOR6W6W3zWT4oCXhRjK3y5+ylBbuy926BtE7LdsASOBH/kQAST71h0rpLXS58g22OZ3T+OBB/wAa06fVu1g7/wCURgsrH7DYvuZ//lSFq1uEKXVQvoWBJb2OR3nOY9q21kfGp8EwN2kC4yv15ff1WuGmjx4gQb7626I+ma3eVGG3Ei4o4ZfUJEwR88g/eKjrep1SPdfapSYMrJIk5n5P2FdGs6ilrF2+yPEcMyj9O/Bgd/7619Ie8twBSWLf9wkekLPIaSGkGeP3qoiWCUTYAYw3fM5D76BZquocxvAFxc2BGmv23ssdX696veIthZR7blAjmCSRtljMgjviKx0IuMBctuLy4BdREGOGXBU+4NSrpLBdgZZ3N2H4A7waz1VpFcqg8pbhG5lXiJ4VT2/TNYzW0viDPLZkv7dM+SsgL6BjnP8ANfXl9/quq1ZDKqG0PVkQY3dsEgxPvHbivvSdKsQWJJLAEg7I49J7ke8RmtGgeFUO5FycGP6f9easPhzoxuM63Zewv0yCJYnjnGBJAPcVqo46tjP17XvruR6quSoimsxzTY5+ix8J6O42oNy2xW1bLpdHa60CD8kY9XxE5NfauWn0yW1CooVRwBXyt73Yiqg0NyboqR/aN1nUIy2rbW0TyzdLNEsQ0bULY3DBxn1du8d03VLcsIzKFuEncACN3s3Pf2FWvxn029dS0bSC4EubnQ7ZK7SJUsIkE8d/xBqy65jtco218Tn1R7TieMVirKMVMWEj+15C7gTcSSQ4TsuXq+hd2Fu2wZhBIU/TPAJ9+8VhqdPvtot4O/lSm8GIBJgcR2xPtXXa0r+absm230sABmBGZ4MQJ71r1NjUXNRuFlQhjvyft3rBHLFLCaOnH+gzvv6H19F14rE4pQLbd+i6F0T6eyN0XJ+lQOBzz+a4dHqVv3piDbA9JyCJOR7Z5/FSmuveUULKRnJ9vf8AcYiuTq/UVW2rae0vmXGguew7COO/f71REJaqmPwzOE4G2psee1/XL5rJPJwG4pDiYtd0q7EBhIOXO7bPG0sYHP8AfXTpOpMX8q/atEmWUgRvAjdGfpEgT8j3qNuapW05bUbR5UmFxuJxAAwXnAjmay6HovJ07vdG+5dMQpkW0HCbviTMckk1056GQ03DidZ5tc8z7ab6Kv41krGyvOXLvdTGqtr9Vq3bFsgBjOVPHA+3Heoz/oQDkq+4TPYTPMjOPscRW7pHR1e4boLIoEOv34+4n9oqR8pRIUvcbOFA3fgd/nvV05qI4wyIjFbXmfRSp2wNvMy5v02XOOmktNpjbIU5E+2f39q7dLtZgpMCeY5P/BUYvULW4q9q+5XDQANvvgsJapPpek017+Wt26t0y1t5E7faD7A5DCf2rlR+Gy1ETPjAMTSdMsuuHI6KUdVE978JJ76rh6latXrioABcuOqmIJGfVH2Ek/avQtPYCIqL9KgKPsBA/wAK4+ldGSwOS7n6rjBdxHtIA9OOK5PEHidNMNqgXLxMLbBiO8sc7Vj4k9q+gJLvKFguWAukddUXqHWWVjc8u47XHjfwrHj8IAuMdhUY9pSXuGwql3hm3S27B4OYjHEVIlkS3tclWmSNxO9zPEjBBMxHHtXGmitsym84O0HEGAxPBPE/PbisEVO+mc8sc7PMuOeQ2C3xPpnx45HAg5W0/oro0ml09zcp3bRENPcd1b75mO9bLBtoX85guQFe44G8nMifq4z9x9q2Dp0bQFERAHMexHz7fetGutW7kK6HeoiSeO4j57+1W0tbH4hiwg4R79lA2KhYLutdZai9prhZY3zEttwW/wDbmPtg/MVst9JAAAcqGAG0EQdv0g4kQcwK2WumW7doC25g+oqfp3DAx3IrcnSGe2WF59w+qZIz/h+K4tTUPlqOH8RgwbC+2Z01NlpdwyAWC4K6rWnIADQqidzSpH4jOQO8ZqJ6x1EW3UWbyKcyfY9hkQMe9brem2qq3nI7yBIj88jH+Ncep6Tpm37F3hiPWZlSDJ2j54M/3VIf4yQcd7iLGwNje+ug97qri1DZ7YQW291G9R1DBv5lyLg7CQOMTGKkdJ/FoiFNTcDGFChyQR7BOMiYIyOa6tX4WVlG3JYD+mW9P6TOD74NSWk6MNRaXYjAr6MfTjH1HntxX0b5bQtLPN/PVZJWQzy4cRafoF0eBL13+IvIbl0oFkpcZrmSQFZWbIwGBX7H5pVr6V00WUjlyBvb3IED8f7+9fag92I3UXWv5dF21AdW8I2nW41lVt3yCUb1bQ/M7QYE9yB+9T9K8BsoloNiRoqT0rw7rjbcXPLR9vpYnfLfiIUn3yPY1Da/pHU1tjzt22YY2CXOO5AAMHsB+Yr0+leggEkAZ9F7MTKwsOV15r06w76cnUXD6WgJc5I7bgxlW9pzXVZugTaItlSpIAE7WzBj+41eH6faLi4baG4OHKjcP/uiahuvWxqrg0iYiH1FxcG2hwFUji5cyPhQx/TMJcTrFptZSp8McfDeMQVM0z/xAJKIuntn+WuCLtzKm5HdRlUn/wAj+mLV0DpjOpJG23A8uQMj4A7RXzqfgJbgUW7zWwAFI2gjaOAANscfPAxirD0zp62LSWkJKoIBYyT9z714WXIeTny2VznRtj4bB9FCXfD+o37Ea0tlj6mg745wI2z8zHeO1fNR4auW5u2m828PpDQo29wIGGjg8farNSvXAOIJGiqje6MYW6Kk3ujXhauXWAtFjLKYYyeSCpgSTxPvxWvwppLaasBgzvsJViQdo7mF9wYntx3q8soIIIkHBBrm0fS7NqfLtqhPJAyfzXjy8uGE2ClEY42uGHMrqrzfqHTmtau5bILh2N/zP6sk7QI/TG2fYCvSKq/i66ruloqIUeYWLbZyVCg9pjJ7enBnFrXloNhdQYxjzZ+i8+1Oo1EW7gQG5ccgM/0oMH1H5wSx9ia6uj6e61oyi4mTBkrHAHB/1/asrNsXDcth2VN49O7dugn+r9s96kmF36batiNp3ALHfdP39x+apl8SjbaN4s8/t37PJW/46F/kboP3Xt6rCwLt1gUtssCBPwPc/wCVareta7qthK+r0ubXIHuZJkSMmpiQ4jeHIAB29jxXHa6Ytq8L5A3gEfecf4du9c2irIxLLGIizfpfrllfXdaJmtnY0ZEd6Fc+t0RJC27z2QpxlYnkl5GQe9cqdQG+4C5LzgKWyOBtA7ZnvWXW+pBL5lxsABVY+o47gZOfgYNYazpR3LeQODEjaTIJ544PxXtLE5jHT1LQ52xAGnUgLnhjKuT4eJ2HDrfT2ut9zW/SWAW5t9QI75/E1s0zRZJVY8wEiJy3YfMT+JrQyHcvnEbsMfT6j8cxnuY5rLqXVLe2UIUmeATkdoWcmvKLw5rHGOV2IOztbTvSy1yMku0t2yvz/tOlap3dN29kBAuJxAE4WTzlTiJzirfpvFmnt3rWnFsoLh22ysFZyYIGRMcwc8xVM6X4dv3yGktx5tsN5bgZ2n1Ygg8juDVv6D4JS2y3bstcQyg3SFMROOWyfgf313XYB5dhosXFc6Zweyw5q00pSs6mlKVVdZ4i1P8AFultFFmwyC8zAQVKeY7bt4IIUjaoVpgk44IrVSvO7PjS9atou1QzWtNqGDSdlm4xOoJJYn0yAOwLDsKy13X9VdDFCLNwpZFpoyg1Oo2oCpMbxZtBjIkFoFEV66hcuLbY2kD3I9CkwCeBJ7KOTGYBiTWrpHTPIt7Sxd2Ja455dz9TR2HYDsAB2qD8S9b1Fgqlt7YKaa/fvXHQmBaCAQoYfUzHE8A1x2/E+sDizc8kXLh06qdrBbL3EuPcUgv6yq2hGVln7cURXWlec6/xTePkXCFuPZbUFSmFukXE0lp9u76SdQxjdB2GDwRL6HrOuuXBp2Nq1cKvc3skk2gyog8sXIDlid3qO0BcAvgit9KpGu8cXLdveNhO/WvEZFjTLcE88m4iAn/yNY9Z6xcvb9KWU50VpymJu3HLXhM8C0gMf+RoivNKUoiVU/F/Ty161cYF7cFNoMHcTukfcDP/AK/NWyqt43TNhiSm1m/mRuUSANrewb9U4Kx3ipx5usoPY2QYXaKsrqrdnchtvhhLDARj2PzjsRwYqOtE3tyHUO5LA5AVT3gYkfBPxNTA0S3juZ/qOUHBIxBA9+0ZqO1AtWjwwtMW2jfIVj6SQvbMc9hXP4MbJ3TTNBcdO/YXW+FkFVBwo7gAWOfPs5Lba0y2T6XNp2nZLBpAiQxWPft+1dadRdoV4JJ5AiJxj/So+/pHcelbZKgbRmCROT7E+9bNP1G4uTbtjZg/55/5zVlUS+C0nlubEKyjp4YnGGI4srrq1Osa2JQbo7EgH4In7c4qJ0+vuksW9IcEsoJIn2O3gnn2ru1/VbaMLTFgZ9Nlh6tzDEJEtx2BrdpvDF7bsFu4lwyZ2wBPBJ4PzmrKal4UHCBw55HvZRnnELmkMxX791GWzbkowfeylRuyFBxMnA5FdPTvDobammf+dk8jaAIzIz39vbFTnSf7O33zqnR0g+hN2WI5kgRBz74FWbpXhuzp2LpuLkbdzGTt5gfGB94FbnOYN7lc2aNkzw4i1lC+EfDOrtX3v6l7YlCiW7cmJIJJYgfpEAe5PxVvpSqHOLjcq57i43KUpSoqKVyXukWHueY1m21zaU3lFLbTgruInaQTjjNfKURZ3Om2WmbVs7kFtpVTKCYU4yok44yaajplm4GD2rbB43hlU7tv07pGY7TxSlEWV7RW33bkRty7GlQZTupkZXJwcVhqel2Lgdblq24uQXDIpDRgbgRmIET7UpRF9udNssCGtIQU2EFVI2fpyPp+OK1f9C00W18izttGbQ8tItnmUEek/IilKIsk6PpwzMLNoM872CLLbsNJiTIAmeYr7p+kae2AEs2kAIICooggbQRAwQDA+K+Uoi7KUpREpSlEWr+GTdv2ru/VAn9+ag/EXhi3dRmt218wkEn3E5gcT8880pUXNDhYqcbzGbtUT0Pw3dDMASqjgsp9/YmZOe+Ks2l6DZXLKrvM7mUTPaPavlK8Y2zbapI7E8v0KkSome9faUqaglKUoiUpSiJSlK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88" name="AutoShape 4" descr="data:image/jpeg;base64,/9j/4AAQSkZJRgABAQAAAQABAAD/2wCEAAkGBhESERUUExMVFRQWGBsZFRgYGRsdIBkZHx4fGhogHhwbHCgiIBokHhYaIS8hIycpLiwsHCExNTEqNyYrLSoBCQoKDgwOGg8PGTIkHyIvLy80NjUtLC01KTIxMDQwMCwrLjQqLCw0KjAsLCwpNCwsLTUsMDQsLCk0KiwsLSwuKv/AABEIANgAyAMBIgACEQEDEQH/xAAbAAEAAgMBAQAAAAAAAAAAAAAABQYCAwQHAf/EAD0QAAIBAwMCBQMCAwcEAAcAAAECEQADIQQSMQVBBhMiUWEycYFSkRQjQgehscHR4fAVM2JyFiRDgrLC8f/EABoBAQADAQEBAAAAAAAAAAAAAAACAwQFAQb/xAAyEQABAwIEBAQFBAMBAAAAAAABAAIDBBESITFBE1Fh8AUicZEUgaGx8SNCwdEVMuEG/9oADAMBAAIRAxEAPwD3GlKURKUpREpSlESlKURKUpREpSlESlKURKUpREpWDXlBAJAJ4E5P4rOiLn6hrks2nuuYRFLMfgCf3ryTqXj7qepYnT/ybf8ASAAWj5Yzn7RV58ada0j6e/pm1VpLjoVALDDdg0cZEGeJrzLo3ihLS7HQSMYgj+6sNaZGYdQDuvoPB44nse4ND3g6HYc7eqlej/2m63T3FXVxdtzBMAOB7ggQT8HmORXr9i8rqGUyrAFT7g5Brwm838beRLKFmY4Ec+/2A9+K9u6VovJs27czsRVn3gQahRSvfcHMBPGYYmYHNaGuOoH3suulKV0V8+lKUoiUpSiJSlKIlKUoiUpSiJSlKIlcfU+qJZs3LxyqKSY7x2+84qneKtY13WGw7FbKKpC5ActmT+qOI4x71A9a6eltW8oxuG1gpgMD2I4NXtiva5VnCJGRzOi6rnVuqX5uC8bY5CIFAHxJBJ+9SvR/Gt+7ae00DUKQA8CCp7xxuHtwZB9xX1PDeutzbXY6cK+6DHyp4P2n81JdN8EKlttzTeYg7gMCOB7kZyf9KyVWN0ThH/tssNM1zZQXXtvdRt7p136zeu7/AH3t/rH7ftXB1zxpqF04sqxF53K+YMfy4HHs8kCY4zzVhudG1fEIfnd/tNYdQ8CLd0+wsBeDb1eMBoiI/Qf9+0VwqGOcVAIDg3e+/p810a9xfTOa0jFtb6/RefnwozLvLSxyScyfvyT81ivi/V2rD6UXGhoVXn1W1mGAPMEYH6e0VNXfD/VVHli0G7blZY/cn49qnPDH9nSolw6qHe6u0qOEU5wf1yBkcRivqGua1wK+Vgp5eIOGC3ndVnpXhC01ofb2/wB/tWPQPDtpOoJZe2ty3cDBlYAxALAg8giB+5qzN4D1VsxZ1K7O28EMPgxIP3gfaprw74QTTObrubt4iN5EBR3CiTE9zya0yTNc1wcbg7LsRscxwLciN1KdO6PYsCLNpLYPO0AT+a7KUrnAAZBbHOLjcm5SlKV6vEpSlESlKURKUpREpSlESlKURK886zeu6vVXbbXGW1bJUICQDHJaIkmeDiKvXUuopYtNduGFQSYyT7ADuScV5d1nxJce6b6afyweTvksBwSAIBj2n7mKrlppZ2jBpfPO11fT1cdO4l+tsja9uqy1Hh8LftIWbazBMHIDGMTPBzxV16V4GsWXFws9xgZXfEA9jAGSPn71xeCNPY1CDUh2uOCRDADy2jIgTJg8zEGrhUYGSQgsdl05K6pqhLYsN8teaUpSrliSlKURKUpREpSlESlKURKUpREpSlESlKURKUpREpSlESlKURRniTpjX9O1tTDYKz3IMx+YrzbXaprQNq8hRv8AyEY4x7jByMV65Xmb6e22qv8A8Rm75jYbss+iB+nbtitMMmEWssFWS22HU89FY/7POkCxpid6sbjbjsYMFwBEjviT96tNebeENVetai8y6W95O31BDbcb59MQ4zE9pj8VcP8A4qtAS9vUW/8A2sXT/wDgpqmRxc4kq+mdeMZWUzSo7Q+ItLeYJbvIXIkJMNHc7TDR+K7dRfVFZ3IVVBZicAACSSfYAVBaFspVcbxzYEzaviBZKg28uLztbt7VmZLI2CAYE190/jiwxhkvW480EukANZBNxZBOQFJkYMcziiKxUqtaPxpbOxXW4z/yBcdbcIrXgCky5I+oAiWIkTjNdOn8XWrj7US625Xay20Bb2wgNsJPziYkSRIoinKVXNH4509xHcpdRUtXbpLAR5dohWIKsQQSTtjna3xPWviizn0uCLtuzBA/7lxVYDnsLgn2g0RTFKrmv8Wg6HUamyCPLW4LbXBCvcBKLGcpvAE4msH8e6ZEDHzGGDuCj1JIQXAJnY7SFjLQSoIzRFZqVWk8boPNL2bi7Lz2reU/m+XO9hLAKo2mSxAiMyYrOz4507lQq3mU+TL7PSvngNa3SZBO9ZESJziiKxUpSiJSlKIlKUoiUpSiJSlKIlVvxkBtQbVG8kF9oJUATAJGCf8AI1ZK1anSpcXa6hlPY/8AOa9BsVJtgfMLhVDpZaxdtLauMyO0NbJkRmSPYjnHMH3q6V53qenmxed/Ney4Y+WAfSEn0/VgggAmfniK9A09zcqmQZAyuQft8VOQAEZo6TiaDRbK5Oq9NTUWbll52XEKNBgwRGPmuulVqKr9nwegu+c967cuF7dxi2zJtq6KIVQAv8wmBGfzWOo8E2XteWXuQU1KE+mf/mW3XG+n6hlR8MecVYqURQzeF7ZJO5/VqE1B+n6kVVRfp+gbFPvjmo9vAKeV5Q1F8KtvybP/AG/5VkkbkX0ZkIqFmltoiRJm00oirGr8DLdUq2ouw1kWLm0WlDW1YsqwLcKBuK+mJBgzAroPhBPP83zbsed54t+jaLhTyyfp3ERkAnBqfpRFDnwvaOkt6Qljbt+VM7SX8tlb1+mCGK+rAmTxXJpPBFq1dt3EuODbG1QVtN/LDO6ICyFlVfMZRtIO2ASYFWOlEVbveB7bBf5ryl27cQlLTbfNbe6w9sgjdkMRuEc12P4YtlmYu5LahdQ305ZFVVX6fpGxT7yOamKURKUpRF8FfaUoiUpSiJSlKIlKUoiUpSiKt+NbaeWrvcC7CYQ/1k4gCR6swM4kzUd4Z6o2mVbd1ESwzGLm8+hjmG3Yg5yIz25NVvxFqAdfqHNtrq2yFZv0LAEZBhZJzgEk/esrxY2vMuMzW0XcPZQcAAe+IySalHRxYzKB5iq/ig8iISZDUW7vyyXqWm1SXFDW3V1PDKQQfyMVtryXpvVdTbLLpiLQuKLlwkKSAoKkgH0zxJAJMD2q7+FevPcDW77ozqRsYQpdWmPT+oFSMdoNSewtKgKhjpCxqsdKUqtXpSlKIlKUoiUpSiJSlKIlKUoiUpSiJSlKIlKUoiUpWrUapLYl3VBMSxAE/c96IttadXrEtIXcgKATn4E4+ccVAdT8f6S2p8tvOuTtREmGMxh42wO5BPHc4ql67qV3V6hLl60m4LttJJIBmSfVHqOASI+kVbHGXqJPlLhoF2t0dLqtdeRcuMWwxIIY7gr9iVEDEAwKjNBoru9zu3Dhcek+wAPf2xWHU+rX1fH8oKJxwY5OcR2j4rqXxVsRQbbv6Q9zbAVZMBsA4OD2GRmufQvqbyRSm52t/ftZbPg+G1skTR5tb9+66haksCpe0qiDdEFGMfTEH8cV90LaVrj2r5tlABsfbHfjifchpkETNcDdWNxSE3JuwLhP7wOcQeO9dS3BZ3fS0AESCS/AMe359qyUU0+clQCwA6Z59M+SvLIpXFjWguI6X+1/4WOk8ea23tZir2l9O1l9Tgcy4P8A3IjORNepqZFeM6/RMdQHa5btMxV1XC7eCv27GTU8nUdQt5R57+eW+lnIkgxDKfSUYfoGORkV1ppGswnmuZS0cwxh0gcR1079l6TSqhrvHV22Sg0pZ/6IuDaRE5JXcPwp/FSHhbxM+qDrcsNYuIFJG7crK24Aq0DujAggR880b5m4hornRPaLkKfpSlFWlKUoiUpSiJSlKIlKwu3VUEsQAOSTAH5Nceq6/pbbBLl+0jHhWuKCZ4wT3ovCQNV30qC13jCzbcoFd9p2sV2gBhyoLMJYdwJjjmqn1XxvflbqXdm7f5Vjy9xO2RFzvMxMEROJ5NccrJXmNjgXDZSc0tGIjJek0rx/SePOoK3nPeV0GWtbVAYD6goHqUxMEkzHfNW7q3jXzFVdN5iB2AN5kBCrySFJnOBJWBJPaksrIrcRwF+ZVFPMKgEsBy6Ky9X6ountlyCxmFUcsx4A/wBap/Uz5zh9QAxVGUCBtQPAYrPcD+skYHaYqJ6zeum9tvX7xVdpt+qBMAz6QAcz9Ux2qL8SdTd1a3cuTlCAF/pA/rP6iTJ+1QnpJ5i3hSYbZnqotqgS9oYXELq6h1ZVAtgI4BA322BAA7CMdsDEVlqCbqFihCmQG7gjmI9pqP6d0QFyxBtqEmJkkRI4HtUj0fWIQEZZk4M9u3wTXSka7COGbFX+HBhjxPjPW/YUfc6GwJtNudE9TA8SeMHvn+81tbwyVVLm5iGgMACo2+xIOeO49qlbGs04djFxlMANHpBnk5nbHeP7q7utXLy21UYtkw2M/AGPvxXLm8QlgqBA7PHobZD1W1tTA5vEj21XBreg+YVNtYFoSyFioK8n1AGDXD5iXBbRnICksVAJ3H+kT3gTyBnNSP8ABq1otdulCvBO4GD9ue1btHp9OxRxda8tsHy8DaDyeMnOYMVoldURAOHmA1y72VENPRyPdLc3PX8/U2Ubp9TbJfdZb1SQT6iSeB2z+Yivl/SIWHmSsbY3ZIAAjI4jt7RVgNwoQZGexHH71zdR0jMGZRvYwY+e+ew+1chv/oGSvEcTCHE2zt/f4V8FJFA8yaC234WjX67WJcDW7aXAFgekkkHEgzyex/3r7q0tY9VwXCQrkllO2chiDleZEVn/ANXu+SWNkg29qoqkwZwCfaIzM1yt1JbrfzyVfg5JHt+4rYK2QyuhjisW77HvvkquCyoc0l1gOndl81wu2dw099raESAmAW7Ee34ie9cPQ/FOpRxuuGVDbjJIcAYw+Cx5kZwfet3Vv4hXNq0iG1bAMt/WDBxPvuwBXHqrSXGX0hSDhZzMTMe3sa6THuaz9cgYtOnqtDo2ON4xfnmrN0rx8w1It3HV7ZUlmA+mFLyDAkYKkRzEH3krP9pNhnC+XcAP0k7ZJ7YnE8f4xXm+k0VzSs5Kl13HIwSDzA/yqa03UbV102naEUlPMBx3xE8n/evODwWEvOL0WcSQVEmCLI272+y9M6N1y1qkLWyfSdrqwgqYmCPkEEEYM1IVWvBHT9lu5cKbWuvPESigBfxO796stVXBzboqCC02KUpSiKj/ANpWptqdOLim4CX22+AT6fUZxiYGJ9R+apeosW7St/JDeYxbgd+x/ePxVy8e9RVdRYRkPpS46uOT2ZB74AJH/rwOaPq9Yt24NoYbZ3FjiJH9PaM1oaSGg4br2SGCQNbI7Cfln8uyok2kO0G1edbYCht2FkkgRHBM9wT+KmtHZvQj+bvfA27fnAj/AH/NdNu+req3G2QANn1D3Pf8R3rLrvT9s3jcIfdChcGewBxxGSOwnNURupjOcIs4Zfj2VlXSkRtdjwi18r+/eS6bOkW2Ze3adxgyB3/57Vp1Wp2lzBFtYz/UxMQB27/51GoyElQGS4ywpGf/AGJwD7fv9q26To9pS6+Y53AKw9R9XvO0AEHgR71m8Rp6Ygy1JuBpbI9R39FOmkE8JNILH0+/zWrqF/8AiD6w1mB6WYyABHwCD+81K2EssqkFb0Ab3Myx/wAax/gfKHq33pwN3Y8ye9dnS9KArbUhv98/8zWSXxJtTSF1O8tLenLZSp4alrAZrH2WtepWlY27QKMciQOIyBH/ACKjtT0XUMWe2DEwpyo/ap/T2WDEmBCsQzYgge5+9cFixa8wXLDP5oOcnb875/p5kVv8Pq/ihxmE5ZEHn9lTWT8ICMMvfe//AD6XXV4WvHayalNgQAhgPr7R7z/iPbvtvveuXSyHdaUywJJ44Me/IEe8VrUandF11a2ZIG1QQwBiNvbtB5/Fcg0GpgsVBttIJU7YPIgcxPb4qx1S0Tlt22AucxcfJXfCw4LDInlp381Nf9ZF0tb2FWg4dRkfEVjptLbtWCbQUOX9cZ7cqDWnoOma1ZK3DuuMW2H9C4HP3kx2/NRmr07q020ZwMNJj5O2OPufasMbJJKlzmT3jI0GefTZVuc2lAMg31tf6aqW0Vi47F752cBJEkjuSPaucG+WZxcNvaYUDAgExjv+ea7v43aqlY2lcbj6j+MwewqH1ev817aFhbwwEk/v8e01nhfLFUcKVgwi+E2z7PyXtVCayPiRmwHLIev8rf1Hp+rLyquGgN6CYkCcAYx81nqetWraM10Ww7CYAP8A3YKiRGT39omvo6hat2iqX4YAiVJmT+kc+/HHNQmn1tu6xVXQMIhThmnmARmIk/B716PEpS0SSRuaAdANRa97m3orS9gHBuMVtdD3ummtvcRbqXHa8WypUgAe+49sfaPtXRe6aC7MC27kMCOe2PbiuRenGwVuNdJJzCkZ95jEZiPmpNOpq6gJK+rIY+lZ7z7fNX+J1c4LfhSDvYgfLX8qNBQGAFwJIPfeywvPeQjzSHD4VVAEkxEHtyOfeovV6AXbjE7rewbGSTjn254j8Vt1hN7cQcqdogyD+fb+7Nc2j323IZCVH1RmSMf8jHNaovEGumazGLkZi2/K6Pi4THYY/P3/AB+VadDauPpkS5euXFWRIO8qP6ZGJIxz2ri6F1XWfxFqyjOzBwXBLGLU+rdukbQCc9jEdq6+kdTXYSp2SfVuxB9uY710dFv6W1qXvvcY3Au0IgLYYAknb9oj7n2qmOtgdVviscQv6FROIU/6tgvQaVp0esS6ge2wZTwR/wAwfg0rUs6hvG4P8IxhSFZWctjagPqIP6gP8x3qlWenWGHmKfMLDYAy7QBwJ9/z+avPi7a2nNtv/qsF5iI9f/6cVTOoEvFtWKAEm7kyw4GQPv8A3e0VTPLaNzGvwOO50CsbTtf+oW3ssNV1lLNsBrZJJCoEXJP2989q420x1W0h/LHtAJz3yKy1beo2y+1FAIMSXJHuwOB7Y471J6a6DYW4WCFiV4gMFMSJ4mBx3+K5boGQxMq6h2J7d73BG22feqnFUwzvdT2I1/6tPTfDq2ily6d7GCV2ggfY9vvzXFrdTZQAw7ILhCJtALEHMt2HHuc4qR1Z1HlgWDbkd7mRHsMj8nPxWGq0yXbdsXYRwdym2xBDxkqeewxms9T4iSRNKA+I5C2o9Rly3U208kERbTHC75d3stGjunVFnVmtMkGJkFZjHv2EGus6S75pazcIP6SMEdx7H4FfLaNZQbYfdJIJziSJ75rLQdTW4GZ4tEGCCQO2CCY/b4qdRXSwGOWKMcKw2G+oPI93SmilELmynzZrn0gdtyMWIP1/HPMnmuY9B2SLZchsyO3xHH5r707y9MTbZ3d+5EEAciZjOZjJz9qx6hpnLeYl/wBJ9SwYMewEyO4+4rZFLVyzkRkCEi4Nvn635qNAYmtMRdiduCulemX7CNc3kqIywn4UAd5n9677fUre0bw1tpmHiG4mCpOcftXF0+xb1DhXNxXYSXBmWGZKnHb/AJzUtZ6SrXAb98XCMKAsD7mTJNU1FN4fKccr83b6Z/b3UJBUwzBuHy/x3yXLa1ygg+lgTCgHP3nsBHvOa601JdyhRkXvtGPtugiePvUP1x7Nq/AeFQerkbT34BxxP2q9dL6afIKXJhs4ORgfsZE1spoBSsMMTLWvYnc+y0TsaWBzje+3JVbrDWwslYVRgDJjgAD/AHqA1ZtNda+qraIAXY5Jn7TgH3HepHxPplF/yRfY21ANyBlWJlQ22J9OYEfPNVDqYbcBAcrlPMzGTJic9sn7VVBR11TDaZ+FwOR6W6W3zWT4oCXhRjK3y5+ylBbuy926BtE7LdsASOBH/kQAST71h0rpLXS58g22OZ3T+OBB/wAa06fVu1g7/wCURgsrH7DYvuZ//lSFq1uEKXVQvoWBJb2OR3nOY9q21kfGp8EwN2kC4yv15ff1WuGmjx4gQb7626I+ma3eVGG3Ei4o4ZfUJEwR88g/eKjrep1SPdfapSYMrJIk5n5P2FdGs6ilrF2+yPEcMyj9O/Bgd/7619Ie8twBSWLf9wkekLPIaSGkGeP3qoiWCUTYAYw3fM5D76BZquocxvAFxc2BGmv23ssdX696veIthZR7blAjmCSRtljMgjviKx0IuMBctuLy4BdREGOGXBU+4NSrpLBdgZZ3N2H4A7waz1VpFcqg8pbhG5lXiJ4VT2/TNYzW0viDPLZkv7dM+SsgL6BjnP8ANfXl9/quq1ZDKqG0PVkQY3dsEgxPvHbivvSdKsQWJJLAEg7I49J7ke8RmtGgeFUO5FycGP6f9easPhzoxuM63Zewv0yCJYnjnGBJAPcVqo46tjP17XvruR6quSoimsxzTY5+ix8J6O42oNy2xW1bLpdHa60CD8kY9XxE5NfauWn0yW1CooVRwBXyt73Yiqg0NyboqR/aN1nUIy2rbW0TyzdLNEsQ0bULY3DBxn1du8d03VLcsIzKFuEncACN3s3Pf2FWvxn029dS0bSC4EubnQ7ZK7SJUsIkE8d/xBqy65jtco218Tn1R7TieMVirKMVMWEj+15C7gTcSSQ4TsuXq+hd2Fu2wZhBIU/TPAJ9+8VhqdPvtot4O/lSm8GIBJgcR2xPtXXa0r+absm230sABmBGZ4MQJ71r1NjUXNRuFlQhjvyft3rBHLFLCaOnH+gzvv6H19F14rE4pQLbd+i6F0T6eyN0XJ+lQOBzz+a4dHqVv3piDbA9JyCJOR7Z5/FSmuveUULKRnJ9vf8AcYiuTq/UVW2rae0vmXGguew7COO/f71REJaqmPwzOE4G2psee1/XL5rJPJwG4pDiYtd0q7EBhIOXO7bPG0sYHP8AfXTpOpMX8q/atEmWUgRvAjdGfpEgT8j3qNuapW05bUbR5UmFxuJxAAwXnAjmay6HovJ07vdG+5dMQpkW0HCbviTMckk1056GQ03DidZ5tc8z7ab6Kv41krGyvOXLvdTGqtr9Vq3bFsgBjOVPHA+3Heoz/oQDkq+4TPYTPMjOPscRW7pHR1e4boLIoEOv34+4n9oqR8pRIUvcbOFA3fgd/nvV05qI4wyIjFbXmfRSp2wNvMy5v02XOOmktNpjbIU5E+2f39q7dLtZgpMCeY5P/BUYvULW4q9q+5XDQANvvgsJapPpek017+Wt26t0y1t5E7faD7A5DCf2rlR+Gy1ETPjAMTSdMsuuHI6KUdVE978JJ76rh6latXrioABcuOqmIJGfVH2Ek/avQtPYCIqL9KgKPsBA/wAK4+ldGSwOS7n6rjBdxHtIA9OOK5PEHidNMNqgXLxMLbBiO8sc7Vj4k9q+gJLvKFguWAukddUXqHWWVjc8u47XHjfwrHj8IAuMdhUY9pSXuGwql3hm3S27B4OYjHEVIlkS3tclWmSNxO9zPEjBBMxHHtXGmitsym84O0HEGAxPBPE/PbisEVO+mc8sc7PMuOeQ2C3xPpnx45HAg5W0/oro0ml09zcp3bRENPcd1b75mO9bLBtoX85guQFe44G8nMifq4z9x9q2Dp0bQFERAHMexHz7fetGutW7kK6HeoiSeO4j57+1W0tbH4hiwg4R79lA2KhYLutdZai9prhZY3zEttwW/wDbmPtg/MVst9JAAAcqGAG0EQdv0g4kQcwK2WumW7doC25g+oqfp3DAx3IrcnSGe2WF59w+qZIz/h+K4tTUPlqOH8RgwbC+2Z01NlpdwyAWC4K6rWnIADQqidzSpH4jOQO8ZqJ6x1EW3UWbyKcyfY9hkQMe9brem2qq3nI7yBIj88jH+Ncep6Tpm37F3hiPWZlSDJ2j54M/3VIf4yQcd7iLGwNje+ug97qri1DZ7YQW291G9R1DBv5lyLg7CQOMTGKkdJ/FoiFNTcDGFChyQR7BOMiYIyOa6tX4WVlG3JYD+mW9P6TOD74NSWk6MNRaXYjAr6MfTjH1HntxX0b5bQtLPN/PVZJWQzy4cRafoF0eBL13+IvIbl0oFkpcZrmSQFZWbIwGBX7H5pVr6V00WUjlyBvb3IED8f7+9fag92I3UXWv5dF21AdW8I2nW41lVt3yCUb1bQ/M7QYE9yB+9T9K8BsoloNiRoqT0rw7rjbcXPLR9vpYnfLfiIUn3yPY1Da/pHU1tjzt22YY2CXOO5AAMHsB+Yr0+leggEkAZ9F7MTKwsOV15r06w76cnUXD6WgJc5I7bgxlW9pzXVZugTaItlSpIAE7WzBj+41eH6faLi4baG4OHKjcP/uiahuvWxqrg0iYiH1FxcG2hwFUji5cyPhQx/TMJcTrFptZSp8McfDeMQVM0z/xAJKIuntn+WuCLtzKm5HdRlUn/wAj+mLV0DpjOpJG23A8uQMj4A7RXzqfgJbgUW7zWwAFI2gjaOAANscfPAxirD0zp62LSWkJKoIBYyT9z714WXIeTny2VznRtj4bB9FCXfD+o37Ea0tlj6mg745wI2z8zHeO1fNR4auW5u2m828PpDQo29wIGGjg8farNSvXAOIJGiqje6MYW6Kk3ujXhauXWAtFjLKYYyeSCpgSTxPvxWvwppLaasBgzvsJViQdo7mF9wYntx3q8soIIIkHBBrm0fS7NqfLtqhPJAyfzXjy8uGE2ClEY42uGHMrqrzfqHTmtau5bILh2N/zP6sk7QI/TG2fYCvSKq/i66ruloqIUeYWLbZyVCg9pjJ7enBnFrXloNhdQYxjzZ+i8+1Oo1EW7gQG5ccgM/0oMH1H5wSx9ia6uj6e61oyi4mTBkrHAHB/1/asrNsXDcth2VN49O7dugn+r9s96kmF36batiNp3ALHfdP39x+apl8SjbaN4s8/t37PJW/46F/kboP3Xt6rCwLt1gUtssCBPwPc/wCVareta7qthK+r0ubXIHuZJkSMmpiQ4jeHIAB29jxXHa6Ytq8L5A3gEfecf4du9c2irIxLLGIizfpfrllfXdaJmtnY0ZEd6Fc+t0RJC27z2QpxlYnkl5GQe9cqdQG+4C5LzgKWyOBtA7ZnvWXW+pBL5lxsABVY+o47gZOfgYNYazpR3LeQODEjaTIJ544PxXtLE5jHT1LQ52xAGnUgLnhjKuT4eJ2HDrfT2ut9zW/SWAW5t9QI75/E1s0zRZJVY8wEiJy3YfMT+JrQyHcvnEbsMfT6j8cxnuY5rLqXVLe2UIUmeATkdoWcmvKLw5rHGOV2IOztbTvSy1yMku0t2yvz/tOlap3dN29kBAuJxAE4WTzlTiJzirfpvFmnt3rWnFsoLh22ysFZyYIGRMcwc8xVM6X4dv3yGktx5tsN5bgZ2n1Ygg8juDVv6D4JS2y3bstcQyg3SFMROOWyfgf313XYB5dhosXFc6Zweyw5q00pSs6mlKVVdZ4i1P8AFultFFmwyC8zAQVKeY7bt4IIUjaoVpgk44IrVSvO7PjS9atou1QzWtNqGDSdlm4xOoJJYn0yAOwLDsKy13X9VdDFCLNwpZFpoyg1Oo2oCpMbxZtBjIkFoFEV66hcuLbY2kD3I9CkwCeBJ7KOTGYBiTWrpHTPIt7Sxd2Ja455dz9TR2HYDsAB2qD8S9b1Fgqlt7YKaa/fvXHQmBaCAQoYfUzHE8A1x2/E+sDizc8kXLh06qdrBbL3EuPcUgv6yq2hGVln7cURXWlec6/xTePkXCFuPZbUFSmFukXE0lp9u76SdQxjdB2GDwRL6HrOuuXBp2Nq1cKvc3skk2gyog8sXIDlid3qO0BcAvgit9KpGu8cXLdveNhO/WvEZFjTLcE88m4iAn/yNY9Z6xcvb9KWU50VpymJu3HLXhM8C0gMf+RoivNKUoiVU/F/Ty161cYF7cFNoMHcTukfcDP/AK/NWyqt43TNhiSm1m/mRuUSANrewb9U4Kx3ipx5usoPY2QYXaKsrqrdnchtvhhLDARj2PzjsRwYqOtE3tyHUO5LA5AVT3gYkfBPxNTA0S3juZ/qOUHBIxBA9+0ZqO1AtWjwwtMW2jfIVj6SQvbMc9hXP4MbJ3TTNBcdO/YXW+FkFVBwo7gAWOfPs5Lba0y2T6XNp2nZLBpAiQxWPft+1dadRdoV4JJ5AiJxj/So+/pHcelbZKgbRmCROT7E+9bNP1G4uTbtjZg/55/5zVlUS+C0nlubEKyjp4YnGGI4srrq1Osa2JQbo7EgH4In7c4qJ0+vuksW9IcEsoJIn2O3gnn2ru1/VbaMLTFgZ9Nlh6tzDEJEtx2BrdpvDF7bsFu4lwyZ2wBPBJ4PzmrKal4UHCBw55HvZRnnELmkMxX791GWzbkowfeylRuyFBxMnA5FdPTvDobammf+dk8jaAIzIz39vbFTnSf7O33zqnR0g+hN2WI5kgRBz74FWbpXhuzp2LpuLkbdzGTt5gfGB94FbnOYN7lc2aNkzw4i1lC+EfDOrtX3v6l7YlCiW7cmJIJJYgfpEAe5PxVvpSqHOLjcq57i43KUpSoqKVyXukWHueY1m21zaU3lFLbTgruInaQTjjNfKURZ3Om2WmbVs7kFtpVTKCYU4yok44yaajplm4GD2rbB43hlU7tv07pGY7TxSlEWV7RW33bkRty7GlQZTupkZXJwcVhqel2Lgdblq24uQXDIpDRgbgRmIET7UpRF9udNssCGtIQU2EFVI2fpyPp+OK1f9C00W18izttGbQ8tItnmUEek/IilKIsk6PpwzMLNoM872CLLbsNJiTIAmeYr7p+kae2AEs2kAIICooggbQRAwQDA+K+Uoi7KUpREpSlEWr+GTdv2ru/VAn9+ag/EXhi3dRmt218wkEn3E5gcT8880pUXNDhYqcbzGbtUT0Pw3dDMASqjgsp9/YmZOe+Ks2l6DZXLKrvM7mUTPaPavlK8Y2zbapI7E8v0KkSome9faUqaglKUoiUpSiJSlK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Hoe ziet een chromosoom eruit in iedere fase?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u="sng" dirty="0" err="1" smtClean="0"/>
              <a:t>Interfase</a:t>
            </a:r>
            <a:r>
              <a:rPr lang="nl-NL" u="sng" dirty="0" smtClean="0"/>
              <a:t>:</a:t>
            </a:r>
          </a:p>
          <a:p>
            <a:pPr>
              <a:buNone/>
            </a:pPr>
            <a:r>
              <a:rPr lang="nl-NL" dirty="0" smtClean="0"/>
              <a:t>	niet </a:t>
            </a:r>
            <a:r>
              <a:rPr lang="nl-NL" dirty="0" err="1" smtClean="0"/>
              <a:t>gespiraliseerd</a:t>
            </a:r>
            <a:r>
              <a:rPr lang="nl-NL" dirty="0" smtClean="0"/>
              <a:t>, dus lang en dun (</a:t>
            </a:r>
            <a:r>
              <a:rPr lang="nl-NL" dirty="0" err="1" smtClean="0"/>
              <a:t>gedespiraliseerd</a:t>
            </a:r>
            <a:r>
              <a:rPr lang="nl-NL" dirty="0" smtClean="0"/>
              <a:t>)</a:t>
            </a:r>
          </a:p>
          <a:p>
            <a:r>
              <a:rPr lang="nl-NL" u="sng" dirty="0" smtClean="0"/>
              <a:t>Mitose</a:t>
            </a:r>
            <a:r>
              <a:rPr lang="nl-NL" u="sng" dirty="0" smtClean="0"/>
              <a:t>: </a:t>
            </a:r>
          </a:p>
          <a:p>
            <a:pPr>
              <a:buNone/>
            </a:pPr>
            <a:r>
              <a:rPr lang="nl-NL" dirty="0" smtClean="0"/>
              <a:t>	gespiraliseerd, dus kort en dik (zichtbaar onder microscoop</a:t>
            </a:r>
            <a:r>
              <a:rPr lang="nl-NL" dirty="0" smtClean="0"/>
              <a:t>)</a:t>
            </a:r>
          </a:p>
          <a:p>
            <a:pPr>
              <a:buNone/>
            </a:pPr>
            <a:r>
              <a:rPr lang="nl-NL" dirty="0" smtClean="0"/>
              <a:t>Er zijn </a:t>
            </a:r>
            <a:r>
              <a:rPr lang="nl-NL" b="1" dirty="0" smtClean="0"/>
              <a:t>4 fases in de mitose</a:t>
            </a:r>
            <a:r>
              <a:rPr lang="nl-NL" dirty="0" smtClean="0"/>
              <a:t>: </a:t>
            </a:r>
            <a:r>
              <a:rPr lang="nl-NL" dirty="0" err="1" smtClean="0"/>
              <a:t>profase</a:t>
            </a:r>
            <a:r>
              <a:rPr lang="nl-NL" dirty="0" smtClean="0"/>
              <a:t>, metafase, </a:t>
            </a:r>
            <a:r>
              <a:rPr lang="nl-NL" dirty="0" err="1" smtClean="0"/>
              <a:t>anafase</a:t>
            </a:r>
            <a:r>
              <a:rPr lang="nl-NL" dirty="0" smtClean="0"/>
              <a:t>, </a:t>
            </a:r>
            <a:r>
              <a:rPr lang="nl-NL" dirty="0" err="1" smtClean="0"/>
              <a:t>telofase</a:t>
            </a:r>
            <a:endParaRPr lang="nl-NL" dirty="0" smtClean="0"/>
          </a:p>
          <a:p>
            <a:pPr>
              <a:buNone/>
            </a:pPr>
            <a:r>
              <a:rPr lang="nl-NL" i="1" dirty="0" smtClean="0"/>
              <a:t>(zie </a:t>
            </a:r>
            <a:r>
              <a:rPr lang="nl-NL" i="1" dirty="0" err="1" smtClean="0"/>
              <a:t>binas</a:t>
            </a:r>
            <a:r>
              <a:rPr lang="nl-NL" i="1" dirty="0" smtClean="0"/>
              <a:t> 76B1)</a:t>
            </a:r>
            <a:endParaRPr lang="nl-NL" i="1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5" name="il_fi" descr="http://www.scheffel.og.bw.schule.de/faecher/science/biologie/genetik/4mitose/zyklus.gi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340768"/>
            <a:ext cx="37547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members.home.nl/henkwaldenmaier/mit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810417"/>
            <a:ext cx="2642042" cy="2047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Filmpje mitose</a:t>
            </a:r>
            <a:endParaRPr lang="nl-NL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http://www.youtube.com/watch?v=SYb8mndHsuo&amp;feature=related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http</a:t>
            </a:r>
            <a:r>
              <a:rPr lang="nl-NL" smtClean="0">
                <a:hlinkClick r:id="rId3"/>
              </a:rPr>
              <a:t>://www.youtube.com/watch?v=dVooC-i_ycY&amp;feature=related</a:t>
            </a:r>
            <a:endParaRPr lang="nl-NL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28.7.3: Celskelet</a:t>
            </a:r>
            <a:endParaRPr lang="nl-NL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Het celskelet geeft een cel stevigheid en vorm en zorgt voor eventuele beweging van een cel.</a:t>
            </a:r>
          </a:p>
          <a:p>
            <a:r>
              <a:rPr lang="nl-NL" dirty="0" smtClean="0"/>
              <a:t>Het celskelet bestaat uit eiwitdraden (</a:t>
            </a:r>
            <a:r>
              <a:rPr lang="nl-NL" dirty="0" err="1" smtClean="0"/>
              <a:t>microtubuli</a:t>
            </a:r>
            <a:r>
              <a:rPr lang="nl-NL" dirty="0" smtClean="0"/>
              <a:t>) en filamenten (dunnere draden), verspreid door de cel</a:t>
            </a:r>
          </a:p>
          <a:p>
            <a:r>
              <a:rPr lang="nl-NL" dirty="0" smtClean="0"/>
              <a:t>De trekdraden die bij de celdeling de DNA-strengen uit elkaar trekken zijn onderdelen van het celskelet.</a:t>
            </a:r>
            <a:endParaRPr lang="nl-NL" dirty="0"/>
          </a:p>
        </p:txBody>
      </p:sp>
      <p:pic>
        <p:nvPicPr>
          <p:cNvPr id="38914" name="Picture 2" descr="http://www.oskole.sk/userfiles/image/zaida/biologia/fibrilarne%20organely_html_m6c9b78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2715904" cy="1972445"/>
          </a:xfrm>
          <a:prstGeom prst="rect">
            <a:avLst/>
          </a:prstGeom>
          <a:noFill/>
        </p:spPr>
      </p:pic>
      <p:pic>
        <p:nvPicPr>
          <p:cNvPr id="38916" name="Picture 4" descr="http://coo.erasmusmc.nl/genetica/ZO_Mitose/khodja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085184"/>
            <a:ext cx="2115816" cy="1586862"/>
          </a:xfrm>
          <a:prstGeom prst="rect">
            <a:avLst/>
          </a:prstGeom>
          <a:noFill/>
        </p:spPr>
      </p:pic>
      <p:pic>
        <p:nvPicPr>
          <p:cNvPr id="38918" name="Picture 6" descr="http://www.oskole.sk/userfiles/image/zaida/biologia/reprodukcia%20buniek_html_7d8c4d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1500265" cy="1897548"/>
          </a:xfrm>
          <a:prstGeom prst="rect">
            <a:avLst/>
          </a:prstGeom>
          <a:noFill/>
        </p:spPr>
      </p:pic>
      <p:pic>
        <p:nvPicPr>
          <p:cNvPr id="38922" name="Picture 10" descr="http://archive.nrc-cnrc.gc.ca/obj/ibs-isb/images/2p-im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98884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Karyogram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=chromosomenportret</a:t>
            </a:r>
            <a:endParaRPr lang="nl-NL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 smtClean="0"/>
              <a:t>Karyogram</a:t>
            </a:r>
            <a:r>
              <a:rPr lang="nl-NL" dirty="0" smtClean="0"/>
              <a:t>= alle chromosomen van een celkern op volgorde gerangschikt.</a:t>
            </a:r>
          </a:p>
          <a:p>
            <a:r>
              <a:rPr lang="nl-NL" dirty="0" smtClean="0"/>
              <a:t>Chromosomen zijn alleen zichtbaar met lichtmicroscoop tijdens de mitose (</a:t>
            </a:r>
            <a:r>
              <a:rPr lang="nl-NL" dirty="0" err="1" smtClean="0"/>
              <a:t>gespiraliseerd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39938" name="Picture 2" descr="10voorBi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28625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28.7.4: mitose ontregeld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Celdeling (mitose) wordt gereguleerd door genen, dus door eiwitten.</a:t>
            </a:r>
          </a:p>
          <a:p>
            <a:r>
              <a:rPr lang="nl-NL" dirty="0" smtClean="0"/>
              <a:t>Door beschadiging van deze genen (bv. door mutatie= verandering in de volgorde van A-T-C-G in het DNA) kan de celdeling ongeremd door gaan. Er ontstaat een primaire tumor.</a:t>
            </a:r>
          </a:p>
          <a:p>
            <a:r>
              <a:rPr lang="nl-NL" dirty="0" smtClean="0"/>
              <a:t>Mutaties kunnen ontstaan door bv. </a:t>
            </a:r>
            <a:r>
              <a:rPr lang="nl-NL" dirty="0" err="1" smtClean="0"/>
              <a:t>UV-straling</a:t>
            </a:r>
            <a:r>
              <a:rPr lang="nl-NL" dirty="0" smtClean="0"/>
              <a:t>, radioactieve straling, bepaalde chemische stoffen</a:t>
            </a:r>
            <a:endParaRPr lang="nl-NL" dirty="0"/>
          </a:p>
        </p:txBody>
      </p:sp>
      <p:pic>
        <p:nvPicPr>
          <p:cNvPr id="40962" name="Picture 2" descr="http://www.faqt.nl/wp-content/uploads/2010/09/melanoom-300x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2060848"/>
            <a:ext cx="3526601" cy="265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Tumoren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 smtClean="0"/>
              <a:t>Goedaardig: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/>
              <a:t>De primaire tumor wordt ingekapseld. Er is geen probleem voor het omringende weefsel, of de tumor kan verwijderd worden.</a:t>
            </a:r>
          </a:p>
          <a:p>
            <a:r>
              <a:rPr lang="nl-NL" b="1" dirty="0" smtClean="0"/>
              <a:t>Kwaadaardig: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/>
              <a:t>De tumorcellen verspreiden zich naar andere delen van het lichaam en groeien daar uit tot secundaire tumoren. Ze verstoren de werking van het lichaam. </a:t>
            </a:r>
            <a:endParaRPr lang="nl-NL" dirty="0"/>
          </a:p>
        </p:txBody>
      </p:sp>
      <p:pic>
        <p:nvPicPr>
          <p:cNvPr id="41986" name="Picture 2" descr="https://www.hebon.nl/bestanden/goed-en-kwaadaardig-gezwel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394563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28.7.6: Bestrijding van kanker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nl-NL" b="1" dirty="0" err="1" smtClean="0"/>
              <a:t>Carcinogene</a:t>
            </a:r>
            <a:r>
              <a:rPr lang="nl-NL" b="1" dirty="0" smtClean="0"/>
              <a:t> factoren (veroorzaken kanker):</a:t>
            </a:r>
          </a:p>
          <a:p>
            <a:r>
              <a:rPr lang="nl-NL" dirty="0" err="1" smtClean="0"/>
              <a:t>UV-straling</a:t>
            </a:r>
            <a:endParaRPr lang="nl-NL" dirty="0" smtClean="0"/>
          </a:p>
          <a:p>
            <a:r>
              <a:rPr lang="nl-NL" dirty="0" err="1" smtClean="0"/>
              <a:t>Radio-actieve</a:t>
            </a:r>
            <a:r>
              <a:rPr lang="nl-NL" dirty="0" smtClean="0"/>
              <a:t> straling</a:t>
            </a:r>
          </a:p>
          <a:p>
            <a:r>
              <a:rPr lang="nl-NL" dirty="0" smtClean="0"/>
              <a:t>Stoffen in tabaksrook</a:t>
            </a:r>
            <a:endParaRPr lang="nl-NL" dirty="0" smtClean="0"/>
          </a:p>
          <a:p>
            <a:r>
              <a:rPr lang="nl-NL" dirty="0" smtClean="0"/>
              <a:t>Bepaalde chemische stoffen (kunnen ook voorkomen in voedsel)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nl-NL" b="1" dirty="0" smtClean="0"/>
              <a:t>Therapie tegen kanker:</a:t>
            </a:r>
          </a:p>
          <a:p>
            <a:r>
              <a:rPr lang="nl-NL" dirty="0" smtClean="0"/>
              <a:t>Chirurgie (opereren)</a:t>
            </a:r>
          </a:p>
          <a:p>
            <a:r>
              <a:rPr lang="nl-NL" dirty="0" smtClean="0"/>
              <a:t>Chemotherapie</a:t>
            </a:r>
          </a:p>
          <a:p>
            <a:r>
              <a:rPr lang="nl-NL" dirty="0" smtClean="0"/>
              <a:t>Stralingstherapie</a:t>
            </a:r>
          </a:p>
          <a:p>
            <a:r>
              <a:rPr lang="nl-NL" dirty="0" smtClean="0"/>
              <a:t>Er wordt veel onderzoek gedaan</a:t>
            </a:r>
            <a:endParaRPr lang="nl-N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28.8 Kunstmatige klonen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Een kloon is een nakomeling met precies hetzelfde DNA als het organisme waaruit de kloon is ontstaan. Ze zijn genetisch identiek.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Weefselkweek</a:t>
            </a:r>
          </a:p>
          <a:p>
            <a:r>
              <a:rPr lang="nl-NL" dirty="0" smtClean="0"/>
              <a:t>Stamcellen</a:t>
            </a:r>
          </a:p>
          <a:p>
            <a:r>
              <a:rPr lang="nl-NL" dirty="0" smtClean="0"/>
              <a:t>Enten en stekken</a:t>
            </a:r>
          </a:p>
          <a:p>
            <a:r>
              <a:rPr lang="nl-NL" dirty="0" smtClean="0"/>
              <a:t>Kloneren bij </a:t>
            </a:r>
            <a:r>
              <a:rPr lang="nl-NL" dirty="0" smtClean="0"/>
              <a:t>dieren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Een-eiige</a:t>
            </a:r>
            <a:r>
              <a:rPr lang="nl-NL" dirty="0" smtClean="0"/>
              <a:t> tweelingen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il_fi" descr="http://t3.gstatic.com/images?q=tbn:ANd9GcQ2jYvOQ-wFCgmuUuK623BgvnHL5osNn8E46Wg2NWHhpQ5Qo3Zs6yQGppl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501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destentor.nl/multimedia/archive/00709/ST_VHVIERLINGGGGG_4_709713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373216"/>
            <a:ext cx="17878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les.canisius.nl/web/Grassroots_Canisius/erf21e_bio/ov1/O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085184"/>
            <a:ext cx="4329658" cy="144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Kloneren bij 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nl-NL" u="sng" dirty="0" smtClean="0"/>
              <a:t>Eicellen vermeerderen: </a:t>
            </a:r>
            <a:r>
              <a:rPr lang="nl-NL" dirty="0" smtClean="0"/>
              <a:t>Een bevruchte eicel deelt enkele keren. De cellen die ontstaan worden gescheiden en uit iedere cel ontstaat een apart embryo. (allemaal met hetzelfde DNA). </a:t>
            </a:r>
          </a:p>
          <a:p>
            <a:r>
              <a:rPr lang="nl-NL" dirty="0" smtClean="0"/>
              <a:t>Zo ontstaan ook </a:t>
            </a:r>
            <a:r>
              <a:rPr lang="nl-NL" dirty="0" err="1" smtClean="0"/>
              <a:t>ééneiige</a:t>
            </a:r>
            <a:r>
              <a:rPr lang="nl-NL" dirty="0" smtClean="0"/>
              <a:t> tweelingen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nl-NL" u="sng" dirty="0" smtClean="0"/>
              <a:t>Kerntransplantatie:</a:t>
            </a:r>
            <a:endParaRPr lang="nl-NL" u="sng" dirty="0"/>
          </a:p>
        </p:txBody>
      </p:sp>
      <p:pic>
        <p:nvPicPr>
          <p:cNvPr id="43010" name="Picture 2" descr="http://upload.wikimedia.org/wikipedia/commons/thumb/0/04/Cloning_diagram_NL.svg/300px-Cloning_diagram_NL.svg.png"/>
          <p:cNvPicPr>
            <a:picLocks noChangeAspect="1" noChangeArrowheads="1"/>
          </p:cNvPicPr>
          <p:nvPr/>
        </p:nvPicPr>
        <p:blipFill>
          <a:blip r:embed="rId2" cstate="print"/>
          <a:srcRect t="7636" b="31274"/>
          <a:stretch>
            <a:fillRect/>
          </a:stretch>
        </p:blipFill>
        <p:spPr bwMode="auto">
          <a:xfrm>
            <a:off x="4427984" y="2708920"/>
            <a:ext cx="4606007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Enzymen:</a:t>
            </a:r>
            <a:br>
              <a:rPr lang="nl-N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nl-N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eiwitten die reacties laten verlopen</a:t>
            </a:r>
            <a:endParaRPr lang="nl-NL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Om je lichaam goed te laten werken, vinden er continu chemische reacties plaats in je lichaam.</a:t>
            </a:r>
          </a:p>
          <a:p>
            <a:r>
              <a:rPr lang="nl-NL" dirty="0" smtClean="0"/>
              <a:t>Enzymen zijn eiwitten die deze reacties goed/snel laten verlopen:</a:t>
            </a:r>
          </a:p>
          <a:p>
            <a:pPr>
              <a:buNone/>
            </a:pPr>
            <a:r>
              <a:rPr lang="nl-NL" sz="2400" dirty="0" smtClean="0"/>
              <a:t>		Enzym aanwezig: A+B </a:t>
            </a:r>
            <a:r>
              <a:rPr lang="nl-NL" sz="2400" dirty="0" smtClean="0">
                <a:sym typeface="Wingdings" pitchFamily="2" charset="2"/>
              </a:rPr>
              <a:t> C+D</a:t>
            </a: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		Enzym niet aanwezig: A+B  </a:t>
            </a:r>
            <a:r>
              <a:rPr lang="nl-NL" sz="2400" strike="sngStrike" dirty="0" smtClean="0">
                <a:sym typeface="Wingdings" pitchFamily="2" charset="2"/>
              </a:rPr>
              <a:t>C+D</a:t>
            </a:r>
            <a:endParaRPr lang="nl-NL" sz="2400" strike="sngStrike" dirty="0" smtClean="0"/>
          </a:p>
          <a:p>
            <a:r>
              <a:rPr lang="nl-NL" dirty="0" smtClean="0"/>
              <a:t>Iedere reactie heeft z’n eigen enzym nodig.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4644008" y="4725144"/>
            <a:ext cx="5040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4716016" y="4653136"/>
            <a:ext cx="3600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248472" cy="5174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Om die vraag te beantwoorden moet je eerst weten hoe DNA opgebouwd is:</a:t>
            </a:r>
          </a:p>
          <a:p>
            <a:r>
              <a:rPr lang="en-US" dirty="0" smtClean="0"/>
              <a:t>Het DNA </a:t>
            </a:r>
            <a:r>
              <a:rPr lang="en-US" dirty="0" err="1" smtClean="0"/>
              <a:t>molecuul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dubbele</a:t>
            </a:r>
            <a:r>
              <a:rPr lang="en-US" dirty="0" smtClean="0"/>
              <a:t> </a:t>
            </a:r>
            <a:r>
              <a:rPr lang="en-US" dirty="0" err="1" smtClean="0"/>
              <a:t>spiraal</a:t>
            </a:r>
            <a:r>
              <a:rPr lang="en-US" dirty="0" smtClean="0"/>
              <a:t> (</a:t>
            </a:r>
            <a:r>
              <a:rPr lang="en-US" dirty="0" err="1" smtClean="0"/>
              <a:t>dubbele</a:t>
            </a:r>
            <a:r>
              <a:rPr lang="en-US" dirty="0" smtClean="0"/>
              <a:t> helix).</a:t>
            </a:r>
            <a:endParaRPr lang="en-US" dirty="0"/>
          </a:p>
          <a:p>
            <a:r>
              <a:rPr lang="nl-NL" dirty="0" smtClean="0"/>
              <a:t>DNA is een molecuul dat samen met eiwitten een chromosoom vormt.</a:t>
            </a:r>
          </a:p>
          <a:p>
            <a:pPr>
              <a:buNone/>
            </a:pPr>
            <a:r>
              <a:rPr lang="nl-NL" sz="2400" b="1" dirty="0" smtClean="0">
                <a:solidFill>
                  <a:srgbClr val="FF0000"/>
                </a:solidFill>
              </a:rPr>
              <a:t>Chromosoom = DNA + eiwitten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Autofit/>
          </a:bodyPr>
          <a:lstStyle/>
          <a:p>
            <a:pPr algn="l"/>
            <a:r>
              <a:rPr lang="nl-NL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DNA bevat een code. </a:t>
            </a:r>
            <a:br>
              <a:rPr lang="nl-NL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nl-NL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Hoe kan dat?</a:t>
            </a:r>
            <a:endParaRPr lang="nl-NL" sz="40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Tijdelijke aanduiding voor inhoud 5" descr="http://dnafordummies.nl/Images/oprolling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572000" y="594928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hlinkClick r:id="rId3"/>
              </a:rPr>
              <a:t>http://www.schooltv.nl/beeldbank/clip/20041021_dnaprofiel01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DNA-</a:t>
            </a:r>
            <a:r>
              <a:rPr lang="en-US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molecuul</a:t>
            </a:r>
            <a:endParaRPr lang="nl-NL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lange</a:t>
            </a:r>
            <a:r>
              <a:rPr lang="en-US" dirty="0" smtClean="0"/>
              <a:t> DNA </a:t>
            </a:r>
            <a:r>
              <a:rPr lang="en-US" dirty="0" err="1" smtClean="0"/>
              <a:t>molecuul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nucleotiden</a:t>
            </a:r>
            <a:r>
              <a:rPr lang="en-US" dirty="0" smtClean="0"/>
              <a:t>.</a:t>
            </a:r>
          </a:p>
          <a:p>
            <a:r>
              <a:rPr lang="en-US" u="sng" dirty="0" err="1" smtClean="0"/>
              <a:t>Een</a:t>
            </a:r>
            <a:r>
              <a:rPr lang="en-US" u="sng" dirty="0" smtClean="0"/>
              <a:t> nucleotide = 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fosfaatgroep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desoxyribose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stikstofbase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Afbeelding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na_structuur"/>
          <p:cNvPicPr>
            <a:picLocks noChangeAspect="1" noChangeArrowheads="1"/>
          </p:cNvPicPr>
          <p:nvPr/>
        </p:nvPicPr>
        <p:blipFill>
          <a:blip r:embed="rId3" cstate="print"/>
          <a:srcRect r="68273"/>
          <a:stretch>
            <a:fillRect/>
          </a:stretch>
        </p:blipFill>
        <p:spPr bwMode="auto">
          <a:xfrm rot="10800000">
            <a:off x="7596336" y="1484784"/>
            <a:ext cx="1152847" cy="312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Nucleotiden</a:t>
            </a:r>
            <a:endParaRPr lang="nl-NL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stikstofbasen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denine,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hymine,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ytosine,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uanine</a:t>
            </a:r>
          </a:p>
          <a:p>
            <a:pPr>
              <a:buNone/>
            </a:pPr>
            <a:r>
              <a:rPr lang="en-US" dirty="0" err="1" smtClean="0"/>
              <a:t>Een</a:t>
            </a:r>
            <a:r>
              <a:rPr lang="en-US" dirty="0" smtClean="0"/>
              <a:t> A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binden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T:    A-T</a:t>
            </a:r>
          </a:p>
          <a:p>
            <a:pPr>
              <a:buNone/>
            </a:pPr>
            <a:r>
              <a:rPr lang="en-US" dirty="0" err="1" smtClean="0"/>
              <a:t>Een</a:t>
            </a:r>
            <a:r>
              <a:rPr lang="en-US" dirty="0" smtClean="0"/>
              <a:t> C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binden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G:   C-G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il_fi" descr="http://www.bioplek.org/images/rna_nucleotiden_nieuw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811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bioplek.org/images/DNAstuk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26444" y="2982268"/>
            <a:ext cx="24003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Hoe zit het met die code?</a:t>
            </a:r>
            <a:endParaRPr lang="nl-NL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cs typeface="Andalus" pitchFamily="18" charset="-78"/>
              </a:rPr>
              <a:t>De </a:t>
            </a:r>
            <a:r>
              <a:rPr lang="nl-NL" b="1" dirty="0" smtClean="0">
                <a:cs typeface="Andalus" pitchFamily="18" charset="-78"/>
              </a:rPr>
              <a:t>volgorde</a:t>
            </a:r>
            <a:r>
              <a:rPr lang="nl-NL" dirty="0" smtClean="0">
                <a:cs typeface="Andalus" pitchFamily="18" charset="-78"/>
              </a:rPr>
              <a:t> waarin de </a:t>
            </a:r>
            <a:r>
              <a:rPr lang="nl-NL" dirty="0" err="1" smtClean="0">
                <a:cs typeface="Andalus" pitchFamily="18" charset="-78"/>
              </a:rPr>
              <a:t>nucleotiden</a:t>
            </a:r>
            <a:r>
              <a:rPr lang="nl-NL" dirty="0" smtClean="0">
                <a:cs typeface="Andalus" pitchFamily="18" charset="-78"/>
              </a:rPr>
              <a:t> (A,T,C,G) in het DNA zitten, is de code voor het maken van eiwitten.</a:t>
            </a:r>
          </a:p>
          <a:p>
            <a:pPr>
              <a:buNone/>
            </a:pPr>
            <a:endParaRPr lang="nl-NL" dirty="0" smtClean="0">
              <a:cs typeface="Andalus" pitchFamily="18" charset="-78"/>
            </a:endParaRPr>
          </a:p>
          <a:p>
            <a:r>
              <a:rPr lang="nl-NL" dirty="0" smtClean="0">
                <a:cs typeface="Andalus" pitchFamily="18" charset="-78"/>
              </a:rPr>
              <a:t>Een stukje DNA dat de code voor het maken van één eiwit bevat heet </a:t>
            </a:r>
          </a:p>
          <a:p>
            <a:pPr>
              <a:buNone/>
            </a:pPr>
            <a:r>
              <a:rPr lang="nl-NL" dirty="0" smtClean="0">
                <a:cs typeface="Andalus" pitchFamily="18" charset="-78"/>
              </a:rPr>
              <a:t>	een </a:t>
            </a:r>
            <a:r>
              <a:rPr lang="nl-NL" b="1" dirty="0" smtClean="0">
                <a:cs typeface="Andalus" pitchFamily="18" charset="-78"/>
              </a:rPr>
              <a:t>gen</a:t>
            </a:r>
            <a:r>
              <a:rPr lang="nl-NL" dirty="0" smtClean="0">
                <a:cs typeface="Andalus" pitchFamily="18" charset="-78"/>
              </a:rPr>
              <a:t>. </a:t>
            </a:r>
          </a:p>
          <a:p>
            <a:pPr>
              <a:buNone/>
            </a:pPr>
            <a:r>
              <a:rPr lang="nl-NL" dirty="0">
                <a:cs typeface="Andalus" pitchFamily="18" charset="-78"/>
              </a:rPr>
              <a:t>	</a:t>
            </a:r>
            <a:endParaRPr lang="nl-NL" dirty="0" smtClean="0">
              <a:cs typeface="Andalus" pitchFamily="18" charset="-78"/>
            </a:endParaRPr>
          </a:p>
          <a:p>
            <a:endParaRPr lang="nl-NL" dirty="0">
              <a:hlinkClick r:id="rId2"/>
            </a:endParaRPr>
          </a:p>
        </p:txBody>
      </p:sp>
      <p:pic>
        <p:nvPicPr>
          <p:cNvPr id="14338" name="Picture 2" descr="http://erfelijkheid.nl/sites/default/files/imagecache/pagina_300W/genen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8575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Dus:</a:t>
            </a:r>
            <a:endParaRPr lang="nl-NL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Als de volgorde van de stikstofbasen anders is, levert dat een ander eiwit op. </a:t>
            </a:r>
            <a:endParaRPr lang="nl-NL" dirty="0"/>
          </a:p>
        </p:txBody>
      </p:sp>
      <p:pic>
        <p:nvPicPr>
          <p:cNvPr id="1026" name="Picture 2" descr="http://www.vib.be/VIBMediaLibrary/Science%20and%20Technologies/Proteines/gen-eiwit6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715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Kijk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naar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deze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animatie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om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alles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te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herhalen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http://www.bioplek.org/animaties/moleculaire_genetica/dna.html</a:t>
            </a:r>
            <a:endParaRPr lang="nl-NL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Kijk</a:t>
            </a:r>
            <a:r>
              <a:rPr lang="en-US" dirty="0" smtClean="0"/>
              <a:t> tot </a:t>
            </a:r>
            <a:r>
              <a:rPr lang="en-US" dirty="0" err="1" smtClean="0"/>
              <a:t>aan</a:t>
            </a:r>
            <a:r>
              <a:rPr lang="en-US" dirty="0" smtClean="0"/>
              <a:t> DNA </a:t>
            </a:r>
            <a:r>
              <a:rPr lang="en-US" dirty="0" err="1" smtClean="0"/>
              <a:t>replicatie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1021</Words>
  <Application>Microsoft Office PowerPoint</Application>
  <PresentationFormat>Diavoorstelling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Office-thema</vt:lpstr>
      <vt:lpstr>Hst.28.5  DNA</vt:lpstr>
      <vt:lpstr>DNA: bevat de ‘recepten’ voor het maken van eiwitten</vt:lpstr>
      <vt:lpstr>Enzymen: eiwitten die reacties laten verlopen</vt:lpstr>
      <vt:lpstr>DNA bevat een code.  Hoe kan dat?</vt:lpstr>
      <vt:lpstr>DNA-molecuul</vt:lpstr>
      <vt:lpstr>Nucleotiden</vt:lpstr>
      <vt:lpstr>Hoe zit het met die code?</vt:lpstr>
      <vt:lpstr>Dus:</vt:lpstr>
      <vt:lpstr> Kijk naar deze animatie om alles te herhalen. </vt:lpstr>
      <vt:lpstr>28.5.1: DNA-analyse</vt:lpstr>
      <vt:lpstr>DNA-profiel</vt:lpstr>
      <vt:lpstr>DNA-profiel: per persoon anders</vt:lpstr>
      <vt:lpstr>28.7.1:  Ongeslachtelijke voortplanting</vt:lpstr>
      <vt:lpstr>Bs 28.7.2: Mitose / celdeling</vt:lpstr>
      <vt:lpstr>Hoe kan een DNA-molecuul zich verdubbelen?</vt:lpstr>
      <vt:lpstr>DNA replicatie</vt:lpstr>
      <vt:lpstr>De celcyclus (binas 76A)</vt:lpstr>
      <vt:lpstr>DNA replicatie  (gebeurt vóór de celdeling)</vt:lpstr>
      <vt:lpstr>Eerst replicatie Daarna G2-fase Daarna mitose</vt:lpstr>
      <vt:lpstr>Hoe ziet een chromosoom eruit in iedere fase?</vt:lpstr>
      <vt:lpstr>Filmpje mitose</vt:lpstr>
      <vt:lpstr>28.7.3: Celskelet</vt:lpstr>
      <vt:lpstr>Karyogram=chromosomenportret</vt:lpstr>
      <vt:lpstr>28.7.4: mitose ontregeld</vt:lpstr>
      <vt:lpstr>Tumoren</vt:lpstr>
      <vt:lpstr>28.7.6: Bestrijding van kanker</vt:lpstr>
      <vt:lpstr>28.8 Kunstmatige klonen</vt:lpstr>
      <vt:lpstr>Kloneren bij dieren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Sandra Sloot</dc:creator>
  <cp:lastModifiedBy>spellen</cp:lastModifiedBy>
  <cp:revision>50</cp:revision>
  <dcterms:created xsi:type="dcterms:W3CDTF">2013-01-28T13:12:33Z</dcterms:created>
  <dcterms:modified xsi:type="dcterms:W3CDTF">2013-09-24T17:28:33Z</dcterms:modified>
</cp:coreProperties>
</file>